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7" r:id="rId2"/>
    <p:sldMasterId id="2147483702" r:id="rId3"/>
    <p:sldMasterId id="2147483717" r:id="rId4"/>
  </p:sldMasterIdLst>
  <p:notesMasterIdLst>
    <p:notesMasterId r:id="rId51"/>
  </p:notesMasterIdLst>
  <p:handoutMasterIdLst>
    <p:handoutMasterId r:id="rId52"/>
  </p:handoutMasterIdLst>
  <p:sldIdLst>
    <p:sldId id="540" r:id="rId5"/>
    <p:sldId id="257" r:id="rId6"/>
    <p:sldId id="474" r:id="rId7"/>
    <p:sldId id="609" r:id="rId8"/>
    <p:sldId id="584" r:id="rId9"/>
    <p:sldId id="583" r:id="rId10"/>
    <p:sldId id="608" r:id="rId11"/>
    <p:sldId id="582" r:id="rId12"/>
    <p:sldId id="565" r:id="rId13"/>
    <p:sldId id="566" r:id="rId14"/>
    <p:sldId id="567" r:id="rId15"/>
    <p:sldId id="568" r:id="rId16"/>
    <p:sldId id="569" r:id="rId17"/>
    <p:sldId id="576" r:id="rId18"/>
    <p:sldId id="577" r:id="rId19"/>
    <p:sldId id="578" r:id="rId20"/>
    <p:sldId id="579" r:id="rId21"/>
    <p:sldId id="580" r:id="rId22"/>
    <p:sldId id="581" r:id="rId23"/>
    <p:sldId id="587" r:id="rId24"/>
    <p:sldId id="589" r:id="rId25"/>
    <p:sldId id="590" r:id="rId26"/>
    <p:sldId id="594" r:id="rId27"/>
    <p:sldId id="595" r:id="rId28"/>
    <p:sldId id="596" r:id="rId29"/>
    <p:sldId id="597" r:id="rId30"/>
    <p:sldId id="598" r:id="rId31"/>
    <p:sldId id="599" r:id="rId32"/>
    <p:sldId id="600" r:id="rId33"/>
    <p:sldId id="601" r:id="rId34"/>
    <p:sldId id="610" r:id="rId35"/>
    <p:sldId id="611" r:id="rId36"/>
    <p:sldId id="616" r:id="rId37"/>
    <p:sldId id="624" r:id="rId38"/>
    <p:sldId id="625" r:id="rId39"/>
    <p:sldId id="626" r:id="rId40"/>
    <p:sldId id="627" r:id="rId41"/>
    <p:sldId id="628" r:id="rId42"/>
    <p:sldId id="630" r:id="rId43"/>
    <p:sldId id="631" r:id="rId44"/>
    <p:sldId id="632" r:id="rId45"/>
    <p:sldId id="635" r:id="rId46"/>
    <p:sldId id="633" r:id="rId47"/>
    <p:sldId id="634" r:id="rId48"/>
    <p:sldId id="637" r:id="rId49"/>
    <p:sldId id="617" r:id="rId50"/>
  </p:sldIdLst>
  <p:sldSz cx="9144000" cy="5143500" type="screen16x9"/>
  <p:notesSz cx="6858000" cy="9144000"/>
  <p:defaultTextStyle>
    <a:defPPr>
      <a:defRPr lang="en-US"/>
    </a:defPPr>
    <a:lvl1pPr marL="0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07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28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37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550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654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867" algn="l" defTabSz="91421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/ Title / Objectives" id="{E25E5C7D-2D2A-2440-9CD0-96D933EB0652}">
          <p14:sldIdLst>
            <p14:sldId id="540"/>
            <p14:sldId id="257"/>
          </p14:sldIdLst>
        </p14:section>
        <p14:section name="MongoDB Overview" id="{EBD00D89-1C82-A74D-8E05-9EE7B6BCAE16}">
          <p14:sldIdLst/>
        </p14:section>
        <p14:section name="OpenShift Overview" id="{326336FC-D52E-AE46-9DDB-FC7EA31DD7B9}">
          <p14:sldIdLst>
            <p14:sldId id="474"/>
            <p14:sldId id="609"/>
            <p14:sldId id="584"/>
            <p14:sldId id="583"/>
            <p14:sldId id="608"/>
            <p14:sldId id="582"/>
            <p14:sldId id="565"/>
            <p14:sldId id="566"/>
            <p14:sldId id="567"/>
            <p14:sldId id="568"/>
            <p14:sldId id="569"/>
            <p14:sldId id="576"/>
            <p14:sldId id="577"/>
            <p14:sldId id="578"/>
            <p14:sldId id="579"/>
            <p14:sldId id="580"/>
            <p14:sldId id="581"/>
          </p14:sldIdLst>
        </p14:section>
        <p14:section name="Containers" id="{09CDCA31-FA79-7041-B89B-83EB160FD718}">
          <p14:sldIdLst>
            <p14:sldId id="587"/>
            <p14:sldId id="589"/>
            <p14:sldId id="590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Containerize MongoDB " id="{D96E4C53-E161-3E43-A442-EA6E7CAB06CE}">
          <p14:sldIdLst>
            <p14:sldId id="610"/>
            <p14:sldId id="611"/>
            <p14:sldId id="616"/>
            <p14:sldId id="624"/>
            <p14:sldId id="625"/>
            <p14:sldId id="626"/>
            <p14:sldId id="627"/>
            <p14:sldId id="628"/>
            <p14:sldId id="630"/>
            <p14:sldId id="631"/>
            <p14:sldId id="632"/>
            <p14:sldId id="635"/>
            <p14:sldId id="633"/>
            <p14:sldId id="634"/>
          </p14:sldIdLst>
        </p14:section>
        <p14:section name="Deploying mongodb replicaset " id="{1CD4BAA5-6518-4D4B-B8E4-408C2B094D34}">
          <p14:sldIdLst>
            <p14:sldId id="637"/>
          </p14:sldIdLst>
        </p14:section>
        <p14:section name="Summary" id="{2F3948DC-3511-2343-89EB-B23719AF9455}">
          <p14:sldIdLst>
            <p14:sldId id="61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B402"/>
    <a:srgbClr val="00FF01"/>
    <a:srgbClr val="010000"/>
    <a:srgbClr val="F5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3" autoAdjust="0"/>
    <p:restoredTop sz="80882" autoAdjust="0"/>
  </p:normalViewPr>
  <p:slideViewPr>
    <p:cSldViewPr snapToGrid="0" snapToObjects="1">
      <p:cViewPr>
        <p:scale>
          <a:sx n="100" d="100"/>
          <a:sy n="100" d="100"/>
        </p:scale>
        <p:origin x="-448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4" d="100"/>
        <a:sy n="154" d="100"/>
      </p:scale>
      <p:origin x="0" y="12960"/>
    </p:cViewPr>
  </p:sorterViewPr>
  <p:notesViewPr>
    <p:cSldViewPr snapToObjects="1">
      <p:cViewPr varScale="1">
        <p:scale>
          <a:sx n="111" d="100"/>
          <a:sy n="111" d="100"/>
        </p:scale>
        <p:origin x="3144" y="2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slide" Target="slides/slide46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E65F9-1E43-8A4D-897E-A8BE7583D5C1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D3530-C1BE-5F4E-B2F6-C16957305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67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08E0C-F32A-0A4A-8DFD-0B0BBCCD9958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6630D-DDB1-2240-B490-0D16750757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0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7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8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37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5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54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0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67" algn="l" defTabSz="91421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630D-DDB1-2240-B490-0D16750757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937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4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01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MS PGothic" charset="0"/>
              </a:rPr>
              <a:t>We offer professional</a:t>
            </a:r>
            <a:r>
              <a:rPr lang="en-US" baseline="0" dirty="0" smtClean="0">
                <a:latin typeface="Calibri" charset="0"/>
                <a:ea typeface="MS PGothic" charset="0"/>
              </a:rPr>
              <a:t> service for all teams throughout your development lifecycle, from design to production.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/>
          <a:lstStyle>
            <a:lvl1pPr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ego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0677D7-E78E-DB4D-8111-B8E1195745D6}" type="slidenum">
              <a:rPr lang="en-US" sz="1200">
                <a:latin typeface="Calibri" charset="0"/>
              </a:rPr>
              <a:pPr eaLnBrk="1" hangingPunct="1"/>
              <a:t>45</a:t>
            </a:fld>
            <a:endParaRPr lang="en-US" sz="12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16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31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79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7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2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[Apache Aurora](http://</a:t>
            </a:r>
            <a:r>
              <a:rPr lang="en-US" dirty="0" err="1" smtClean="0"/>
              <a:t>aurora.apache.org</a:t>
            </a:r>
            <a:r>
              <a:rPr lang="en-US" dirty="0" smtClean="0"/>
              <a:t>/) – a highly scalable service scheduler for long-running services and `</a:t>
            </a:r>
            <a:r>
              <a:rPr lang="en-US" dirty="0" err="1" smtClean="0"/>
              <a:t>cron</a:t>
            </a:r>
            <a:r>
              <a:rPr lang="en-US" dirty="0" smtClean="0"/>
              <a:t>` jobs; it's used by Twitter. Aurora extends Mesos by adding rolling updates, service registration, and resource quotas.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[Chronos](https://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mesos</a:t>
            </a:r>
            <a:r>
              <a:rPr lang="en-US" dirty="0" smtClean="0"/>
              <a:t>/</a:t>
            </a:r>
            <a:r>
              <a:rPr lang="en-US" dirty="0" err="1" smtClean="0"/>
              <a:t>chronos</a:t>
            </a:r>
            <a:r>
              <a:rPr lang="en-US" dirty="0" smtClean="0"/>
              <a:t>) – a fault tolerant service scheduler, to be used as a replacement for `</a:t>
            </a:r>
            <a:r>
              <a:rPr lang="en-US" dirty="0" err="1" smtClean="0"/>
              <a:t>cron</a:t>
            </a:r>
            <a:r>
              <a:rPr lang="en-US" dirty="0" smtClean="0"/>
              <a:t>`, to orchestrate scheduled jobs within Mesos.</a:t>
            </a:r>
          </a:p>
          <a:p>
            <a:pPr marL="171450" indent="-171450">
              <a:spcBef>
                <a:spcPts val="0"/>
              </a:spcBef>
              <a:buFontTx/>
              <a:buChar char="-"/>
            </a:pPr>
            <a:r>
              <a:rPr lang="en-US" dirty="0" smtClean="0"/>
              <a:t>[Marathon](https://</a:t>
            </a:r>
            <a:r>
              <a:rPr lang="en-US" dirty="0" err="1" smtClean="0"/>
              <a:t>mesosphere.github.io</a:t>
            </a:r>
            <a:r>
              <a:rPr lang="en-US" dirty="0" smtClean="0"/>
              <a:t>/marathon/) – a simple to use service scheduler; it builds upon Mesos and Chronos by ensuring that two Chronos instances are running.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DD25B-C199-5041-A009-85A5D6B7A5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"/>
            <a:ext cx="6858000" cy="3901679"/>
          </a:xfrm>
        </p:spPr>
        <p:txBody>
          <a:bodyPr anchor="ctr"/>
          <a:lstStyle>
            <a:lvl1pPr algn="l">
              <a:defRPr sz="6000" spc="-15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01681"/>
            <a:ext cx="6858000" cy="124182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07" indent="0" algn="ctr">
              <a:buNone/>
              <a:defRPr sz="2000"/>
            </a:lvl2pPr>
            <a:lvl3pPr marL="914218" indent="0" algn="ctr">
              <a:buNone/>
              <a:defRPr sz="1900"/>
            </a:lvl3pPr>
            <a:lvl4pPr marL="1371328" indent="0" algn="ctr">
              <a:buNone/>
              <a:defRPr sz="1600"/>
            </a:lvl4pPr>
            <a:lvl5pPr marL="1828437" indent="0" algn="ctr">
              <a:buNone/>
              <a:defRPr sz="1600"/>
            </a:lvl5pPr>
            <a:lvl6pPr marL="2285550" indent="0" algn="ctr">
              <a:buNone/>
              <a:defRPr sz="1600"/>
            </a:lvl6pPr>
            <a:lvl7pPr marL="2742654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7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59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83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07" indent="0">
              <a:buNone/>
              <a:defRPr sz="1500"/>
            </a:lvl2pPr>
            <a:lvl3pPr marL="914218" indent="0">
              <a:buNone/>
              <a:defRPr sz="1200"/>
            </a:lvl3pPr>
            <a:lvl4pPr marL="1371328" indent="0">
              <a:buNone/>
              <a:defRPr sz="1100"/>
            </a:lvl4pPr>
            <a:lvl5pPr marL="1828437" indent="0">
              <a:buNone/>
              <a:defRPr sz="1100"/>
            </a:lvl5pPr>
            <a:lvl6pPr marL="2285550" indent="0">
              <a:buNone/>
              <a:defRPr sz="1100"/>
            </a:lvl6pPr>
            <a:lvl7pPr marL="2742654" indent="0">
              <a:buNone/>
              <a:defRPr sz="1100"/>
            </a:lvl7pPr>
            <a:lvl8pPr marL="3199760" indent="0">
              <a:buNone/>
              <a:defRPr sz="1100"/>
            </a:lvl8pPr>
            <a:lvl9pPr marL="365686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83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107" indent="0">
              <a:buNone/>
              <a:defRPr sz="2800"/>
            </a:lvl2pPr>
            <a:lvl3pPr marL="914218" indent="0">
              <a:buNone/>
              <a:defRPr sz="2400"/>
            </a:lvl3pPr>
            <a:lvl4pPr marL="1371328" indent="0">
              <a:buNone/>
              <a:defRPr sz="2000"/>
            </a:lvl4pPr>
            <a:lvl5pPr marL="1828437" indent="0">
              <a:buNone/>
              <a:defRPr sz="2000"/>
            </a:lvl5pPr>
            <a:lvl6pPr marL="2285550" indent="0">
              <a:buNone/>
              <a:defRPr sz="2000"/>
            </a:lvl6pPr>
            <a:lvl7pPr marL="2742654" indent="0">
              <a:buNone/>
              <a:defRPr sz="2000"/>
            </a:lvl7pPr>
            <a:lvl8pPr marL="3199760" indent="0">
              <a:buNone/>
              <a:defRPr sz="2000"/>
            </a:lvl8pPr>
            <a:lvl9pPr marL="3656867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07" indent="0">
              <a:buNone/>
              <a:defRPr sz="1500"/>
            </a:lvl2pPr>
            <a:lvl3pPr marL="914218" indent="0">
              <a:buNone/>
              <a:defRPr sz="1200"/>
            </a:lvl3pPr>
            <a:lvl4pPr marL="1371328" indent="0">
              <a:buNone/>
              <a:defRPr sz="1100"/>
            </a:lvl4pPr>
            <a:lvl5pPr marL="1828437" indent="0">
              <a:buNone/>
              <a:defRPr sz="1100"/>
            </a:lvl5pPr>
            <a:lvl6pPr marL="2285550" indent="0">
              <a:buNone/>
              <a:defRPr sz="1100"/>
            </a:lvl6pPr>
            <a:lvl7pPr marL="2742654" indent="0">
              <a:buNone/>
              <a:defRPr sz="1100"/>
            </a:lvl7pPr>
            <a:lvl8pPr marL="3199760" indent="0">
              <a:buNone/>
              <a:defRPr sz="1100"/>
            </a:lvl8pPr>
            <a:lvl9pPr marL="365686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56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"/>
            <a:ext cx="6858000" cy="3901679"/>
          </a:xfrm>
        </p:spPr>
        <p:txBody>
          <a:bodyPr anchor="ctr"/>
          <a:lstStyle>
            <a:lvl1pPr algn="l">
              <a:defRPr sz="6000" spc="-15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01681"/>
            <a:ext cx="6858000" cy="124182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07" indent="0" algn="ctr">
              <a:buNone/>
              <a:defRPr sz="2000"/>
            </a:lvl2pPr>
            <a:lvl3pPr marL="914218" indent="0" algn="ctr">
              <a:buNone/>
              <a:defRPr sz="1900"/>
            </a:lvl3pPr>
            <a:lvl4pPr marL="1371328" indent="0" algn="ctr">
              <a:buNone/>
              <a:defRPr sz="1600"/>
            </a:lvl4pPr>
            <a:lvl5pPr marL="1828437" indent="0" algn="ctr">
              <a:buNone/>
              <a:defRPr sz="1600"/>
            </a:lvl5pPr>
            <a:lvl6pPr marL="2285550" indent="0" algn="ctr">
              <a:buNone/>
              <a:defRPr sz="1600"/>
            </a:lvl6pPr>
            <a:lvl7pPr marL="2742654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7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86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5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35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2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9281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766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7" indent="0">
              <a:buNone/>
              <a:defRPr sz="2000" b="1"/>
            </a:lvl2pPr>
            <a:lvl3pPr marL="914218" indent="0">
              <a:buNone/>
              <a:defRPr sz="1900" b="1"/>
            </a:lvl3pPr>
            <a:lvl4pPr marL="1371328" indent="0">
              <a:buNone/>
              <a:defRPr sz="1600" b="1"/>
            </a:lvl4pPr>
            <a:lvl5pPr marL="1828437" indent="0">
              <a:buNone/>
              <a:defRPr sz="1600" b="1"/>
            </a:lvl5pPr>
            <a:lvl6pPr marL="2285550" indent="0">
              <a:buNone/>
              <a:defRPr sz="1600" b="1"/>
            </a:lvl6pPr>
            <a:lvl7pPr marL="2742654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7" indent="0">
              <a:buNone/>
              <a:defRPr sz="2000" b="1"/>
            </a:lvl2pPr>
            <a:lvl3pPr marL="914218" indent="0">
              <a:buNone/>
              <a:defRPr sz="1900" b="1"/>
            </a:lvl3pPr>
            <a:lvl4pPr marL="1371328" indent="0">
              <a:buNone/>
              <a:defRPr sz="1600" b="1"/>
            </a:lvl4pPr>
            <a:lvl5pPr marL="1828437" indent="0">
              <a:buNone/>
              <a:defRPr sz="1600" b="1"/>
            </a:lvl5pPr>
            <a:lvl6pPr marL="2285550" indent="0">
              <a:buNone/>
              <a:defRPr sz="1600" b="1"/>
            </a:lvl6pPr>
            <a:lvl7pPr marL="2742654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6305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55616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485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7"/>
            <a:ext cx="7886700" cy="800099"/>
          </a:xfrm>
        </p:spPr>
        <p:txBody>
          <a:bodyPr>
            <a:normAutofit/>
          </a:bodyPr>
          <a:lstStyle>
            <a:lvl1pPr>
              <a:defRPr sz="3600" spc="-151">
                <a:solidFill>
                  <a:srgbClr val="008000"/>
                </a:solidFill>
                <a:latin typeface="Adobe 黑体 Std R"/>
                <a:ea typeface="Adobe 黑体 Std R"/>
                <a:cs typeface="Adobe 黑体 Std 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197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308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585"/>
            <a:ext cx="9144000" cy="5143500"/>
            <a:chOff x="-2590800" y="7594435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90800" y="7594435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2590800" y="7594435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9413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83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07" indent="0">
              <a:buNone/>
              <a:defRPr sz="1500"/>
            </a:lvl2pPr>
            <a:lvl3pPr marL="914218" indent="0">
              <a:buNone/>
              <a:defRPr sz="1200"/>
            </a:lvl3pPr>
            <a:lvl4pPr marL="1371328" indent="0">
              <a:buNone/>
              <a:defRPr sz="1100"/>
            </a:lvl4pPr>
            <a:lvl5pPr marL="1828437" indent="0">
              <a:buNone/>
              <a:defRPr sz="1100"/>
            </a:lvl5pPr>
            <a:lvl6pPr marL="2285550" indent="0">
              <a:buNone/>
              <a:defRPr sz="1100"/>
            </a:lvl6pPr>
            <a:lvl7pPr marL="2742654" indent="0">
              <a:buNone/>
              <a:defRPr sz="1100"/>
            </a:lvl7pPr>
            <a:lvl8pPr marL="3199760" indent="0">
              <a:buNone/>
              <a:defRPr sz="1100"/>
            </a:lvl8pPr>
            <a:lvl9pPr marL="365686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005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83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107" indent="0">
              <a:buNone/>
              <a:defRPr sz="2800"/>
            </a:lvl2pPr>
            <a:lvl3pPr marL="914218" indent="0">
              <a:buNone/>
              <a:defRPr sz="2400"/>
            </a:lvl3pPr>
            <a:lvl4pPr marL="1371328" indent="0">
              <a:buNone/>
              <a:defRPr sz="2000"/>
            </a:lvl4pPr>
            <a:lvl5pPr marL="1828437" indent="0">
              <a:buNone/>
              <a:defRPr sz="2000"/>
            </a:lvl5pPr>
            <a:lvl6pPr marL="2285550" indent="0">
              <a:buNone/>
              <a:defRPr sz="2000"/>
            </a:lvl6pPr>
            <a:lvl7pPr marL="2742654" indent="0">
              <a:buNone/>
              <a:defRPr sz="2000"/>
            </a:lvl7pPr>
            <a:lvl8pPr marL="3199760" indent="0">
              <a:buNone/>
              <a:defRPr sz="2000"/>
            </a:lvl8pPr>
            <a:lvl9pPr marL="3656867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07" indent="0">
              <a:buNone/>
              <a:defRPr sz="1500"/>
            </a:lvl2pPr>
            <a:lvl3pPr marL="914218" indent="0">
              <a:buNone/>
              <a:defRPr sz="1200"/>
            </a:lvl3pPr>
            <a:lvl4pPr marL="1371328" indent="0">
              <a:buNone/>
              <a:defRPr sz="1100"/>
            </a:lvl4pPr>
            <a:lvl5pPr marL="1828437" indent="0">
              <a:buNone/>
              <a:defRPr sz="1100"/>
            </a:lvl5pPr>
            <a:lvl6pPr marL="2285550" indent="0">
              <a:buNone/>
              <a:defRPr sz="1100"/>
            </a:lvl6pPr>
            <a:lvl7pPr marL="2742654" indent="0">
              <a:buNone/>
              <a:defRPr sz="1100"/>
            </a:lvl7pPr>
            <a:lvl8pPr marL="3199760" indent="0">
              <a:buNone/>
              <a:defRPr sz="1100"/>
            </a:lvl8pPr>
            <a:lvl9pPr marL="3656867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2747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>
              <a:solidFill>
                <a:srgbClr val="212121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2079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"/>
            <a:ext cx="6858000" cy="3901679"/>
          </a:xfrm>
        </p:spPr>
        <p:txBody>
          <a:bodyPr anchor="ctr"/>
          <a:lstStyle>
            <a:lvl1pPr algn="l">
              <a:defRPr sz="6000" spc="-15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01681"/>
            <a:ext cx="6858000" cy="124182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19" indent="0" algn="ctr">
              <a:buNone/>
              <a:defRPr sz="2000"/>
            </a:lvl2pPr>
            <a:lvl3pPr marL="914241" indent="0" algn="ctr">
              <a:buNone/>
              <a:defRPr sz="1900"/>
            </a:lvl3pPr>
            <a:lvl4pPr marL="1371362" indent="0" algn="ctr">
              <a:buNone/>
              <a:defRPr sz="1600"/>
            </a:lvl4pPr>
            <a:lvl5pPr marL="1828482" indent="0" algn="ctr">
              <a:buNone/>
              <a:defRPr sz="1600"/>
            </a:lvl5pPr>
            <a:lvl6pPr marL="2285606" indent="0" algn="ctr">
              <a:buNone/>
              <a:defRPr sz="1600"/>
            </a:lvl6pPr>
            <a:lvl7pPr marL="2742722" indent="0" algn="ctr">
              <a:buNone/>
              <a:defRPr sz="1600"/>
            </a:lvl7pPr>
            <a:lvl8pPr marL="3199840" indent="0" algn="ctr">
              <a:buNone/>
              <a:defRPr sz="1600"/>
            </a:lvl8pPr>
            <a:lvl9pPr marL="3656959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40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-15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63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2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3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6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7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8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50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37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9" indent="0">
              <a:buNone/>
              <a:defRPr sz="2000" b="1"/>
            </a:lvl2pPr>
            <a:lvl3pPr marL="914241" indent="0">
              <a:buNone/>
              <a:defRPr sz="1900" b="1"/>
            </a:lvl3pPr>
            <a:lvl4pPr marL="1371362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6" indent="0">
              <a:buNone/>
              <a:defRPr sz="1600" b="1"/>
            </a:lvl6pPr>
            <a:lvl7pPr marL="2742722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5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9" indent="0">
              <a:buNone/>
              <a:defRPr sz="2000" b="1"/>
            </a:lvl2pPr>
            <a:lvl3pPr marL="914241" indent="0">
              <a:buNone/>
              <a:defRPr sz="1900" b="1"/>
            </a:lvl3pPr>
            <a:lvl4pPr marL="1371362" indent="0">
              <a:buNone/>
              <a:defRPr sz="1600" b="1"/>
            </a:lvl4pPr>
            <a:lvl5pPr marL="1828482" indent="0">
              <a:buNone/>
              <a:defRPr sz="1600" b="1"/>
            </a:lvl5pPr>
            <a:lvl6pPr marL="2285606" indent="0">
              <a:buNone/>
              <a:defRPr sz="1600" b="1"/>
            </a:lvl6pPr>
            <a:lvl7pPr marL="2742722" indent="0">
              <a:buNone/>
              <a:defRPr sz="1600" b="1"/>
            </a:lvl7pPr>
            <a:lvl8pPr marL="3199840" indent="0">
              <a:buNone/>
              <a:defRPr sz="1600" b="1"/>
            </a:lvl8pPr>
            <a:lvl9pPr marL="365695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23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17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2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32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514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123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41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843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585"/>
            <a:ext cx="9144000" cy="5143500"/>
            <a:chOff x="-2590800" y="7594435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90800" y="7594435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2590800" y="7594435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1"/>
              <a:endParaRPr lang="en-US">
                <a:solidFill>
                  <a:srgbClr val="FFFFFF"/>
                </a:solidFill>
                <a:latin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139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81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19" indent="0">
              <a:buNone/>
              <a:defRPr sz="1500"/>
            </a:lvl2pPr>
            <a:lvl3pPr marL="914241" indent="0">
              <a:buNone/>
              <a:defRPr sz="1200"/>
            </a:lvl3pPr>
            <a:lvl4pPr marL="1371362" indent="0">
              <a:buNone/>
              <a:defRPr sz="1100"/>
            </a:lvl4pPr>
            <a:lvl5pPr marL="1828482" indent="0">
              <a:buNone/>
              <a:defRPr sz="1100"/>
            </a:lvl5pPr>
            <a:lvl6pPr marL="2285606" indent="0">
              <a:buNone/>
              <a:defRPr sz="1100"/>
            </a:lvl6pPr>
            <a:lvl7pPr marL="2742722" indent="0">
              <a:buNone/>
              <a:defRPr sz="1100"/>
            </a:lvl7pPr>
            <a:lvl8pPr marL="3199840" indent="0">
              <a:buNone/>
              <a:defRPr sz="1100"/>
            </a:lvl8pPr>
            <a:lvl9pPr marL="365695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67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81"/>
            <a:ext cx="4629150" cy="3655219"/>
          </a:xfrm>
        </p:spPr>
        <p:txBody>
          <a:bodyPr/>
          <a:lstStyle>
            <a:lvl1pPr marL="0" indent="0">
              <a:buNone/>
              <a:defRPr sz="3200"/>
            </a:lvl1pPr>
            <a:lvl2pPr marL="457119" indent="0">
              <a:buNone/>
              <a:defRPr sz="2800"/>
            </a:lvl2pPr>
            <a:lvl3pPr marL="914241" indent="0">
              <a:buNone/>
              <a:defRPr sz="2400"/>
            </a:lvl3pPr>
            <a:lvl4pPr marL="1371362" indent="0">
              <a:buNone/>
              <a:defRPr sz="2000"/>
            </a:lvl4pPr>
            <a:lvl5pPr marL="1828482" indent="0">
              <a:buNone/>
              <a:defRPr sz="2000"/>
            </a:lvl5pPr>
            <a:lvl6pPr marL="2285606" indent="0">
              <a:buNone/>
              <a:defRPr sz="2000"/>
            </a:lvl6pPr>
            <a:lvl7pPr marL="2742722" indent="0">
              <a:buNone/>
              <a:defRPr sz="2000"/>
            </a:lvl7pPr>
            <a:lvl8pPr marL="3199840" indent="0">
              <a:buNone/>
              <a:defRPr sz="2000"/>
            </a:lvl8pPr>
            <a:lvl9pPr marL="3656959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119" indent="0">
              <a:buNone/>
              <a:defRPr sz="1500"/>
            </a:lvl2pPr>
            <a:lvl3pPr marL="914241" indent="0">
              <a:buNone/>
              <a:defRPr sz="1200"/>
            </a:lvl3pPr>
            <a:lvl4pPr marL="1371362" indent="0">
              <a:buNone/>
              <a:defRPr sz="1100"/>
            </a:lvl4pPr>
            <a:lvl5pPr marL="1828482" indent="0">
              <a:buNone/>
              <a:defRPr sz="1100"/>
            </a:lvl5pPr>
            <a:lvl6pPr marL="2285606" indent="0">
              <a:buNone/>
              <a:defRPr sz="1100"/>
            </a:lvl6pPr>
            <a:lvl7pPr marL="2742722" indent="0">
              <a:buNone/>
              <a:defRPr sz="1100"/>
            </a:lvl7pPr>
            <a:lvl8pPr marL="3199840" indent="0">
              <a:buNone/>
              <a:defRPr sz="1100"/>
            </a:lvl8pPr>
            <a:lvl9pPr marL="3656959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346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6" tIns="45718" rIns="91426" bIns="45718"/>
          <a:lstStyle/>
          <a:p>
            <a:pPr defTabSz="914241"/>
            <a:endParaRPr lang="en-US">
              <a:solidFill>
                <a:srgbClr val="21212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82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78995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13" y="445038"/>
            <a:ext cx="8520599" cy="572699"/>
          </a:xfrm>
          <a:prstGeom prst="rect">
            <a:avLst/>
          </a:prstGeom>
        </p:spPr>
        <p:txBody>
          <a:bodyPr lIns="91410" tIns="91410" rIns="91410" bIns="91410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13" y="1152475"/>
            <a:ext cx="8520599" cy="3416400"/>
          </a:xfrm>
          <a:prstGeom prst="rect">
            <a:avLst/>
          </a:prstGeom>
        </p:spPr>
        <p:txBody>
          <a:bodyPr lIns="91410" tIns="91410" rIns="91410" bIns="91410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8600" y="4770979"/>
            <a:ext cx="867833" cy="23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239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3"/>
            <a:ext cx="6858000" cy="3901679"/>
          </a:xfrm>
        </p:spPr>
        <p:txBody>
          <a:bodyPr numCol="1" anchor="ctr"/>
          <a:lstStyle>
            <a:lvl1pPr algn="l">
              <a:defRPr sz="600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01678"/>
            <a:ext cx="6858000" cy="1241822"/>
          </a:xfrm>
        </p:spPr>
        <p:txBody>
          <a:bodyPr numCol="1" anchor="ctr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4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19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 spc="-1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125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9"/>
            <a:ext cx="7886700" cy="2139553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102"/>
            <a:ext cx="7886700" cy="1125140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2155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43831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 num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5452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9024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26809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78763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585"/>
            <a:ext cx="9144000" cy="5143500"/>
            <a:chOff x="-2590800" y="7594435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90800" y="7594435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2590800" y="7594435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 defTabSz="914400"/>
              <a:endParaRPr lang="en-US" sz="1800">
                <a:solidFill>
                  <a:srgbClr val="FFFFFF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67959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4"/>
            <a:ext cx="4629150" cy="3655219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1798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4"/>
            <a:ext cx="4629150" cy="3655219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16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7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7" indent="0">
              <a:buNone/>
              <a:defRPr sz="2000" b="1"/>
            </a:lvl2pPr>
            <a:lvl3pPr marL="914218" indent="0">
              <a:buNone/>
              <a:defRPr sz="1900" b="1"/>
            </a:lvl3pPr>
            <a:lvl4pPr marL="1371328" indent="0">
              <a:buNone/>
              <a:defRPr sz="1600" b="1"/>
            </a:lvl4pPr>
            <a:lvl5pPr marL="1828437" indent="0">
              <a:buNone/>
              <a:defRPr sz="1600" b="1"/>
            </a:lvl5pPr>
            <a:lvl6pPr marL="2285550" indent="0">
              <a:buNone/>
              <a:defRPr sz="1600" b="1"/>
            </a:lvl6pPr>
            <a:lvl7pPr marL="2742654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7" indent="0">
              <a:buNone/>
              <a:defRPr sz="2000" b="1"/>
            </a:lvl2pPr>
            <a:lvl3pPr marL="914218" indent="0">
              <a:buNone/>
              <a:defRPr sz="1900" b="1"/>
            </a:lvl3pPr>
            <a:lvl4pPr marL="1371328" indent="0">
              <a:buNone/>
              <a:defRPr sz="1600" b="1"/>
            </a:lvl4pPr>
            <a:lvl5pPr marL="1828437" indent="0">
              <a:buNone/>
              <a:defRPr sz="1600" b="1"/>
            </a:lvl5pPr>
            <a:lvl6pPr marL="2285550" indent="0">
              <a:buNone/>
              <a:defRPr sz="1600" b="1"/>
            </a:lvl6pPr>
            <a:lvl7pPr marL="2742654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37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numCol="1"/>
          <a:lstStyle/>
          <a:p>
            <a:pPr defTabSz="914400"/>
            <a:endParaRPr lang="en-US" sz="1800">
              <a:solidFill>
                <a:srgbClr val="212121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96022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15257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9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7"/>
            <a:ext cx="3086100" cy="273844"/>
          </a:xfrm>
          <a:prstGeom prst="rect">
            <a:avLst/>
          </a:prstGeom>
        </p:spPr>
        <p:txBody>
          <a:bodyPr lIns="91424" tIns="45718" rIns="91424" bIns="45718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654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17585"/>
            <a:ext cx="9144000" cy="5143500"/>
            <a:chOff x="-2590800" y="7594435"/>
            <a:chExt cx="12192000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90800" y="7594435"/>
              <a:ext cx="121920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2590800" y="7594435"/>
              <a:ext cx="12192000" cy="6858000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580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"/>
            <a:ext cx="7886700" cy="994172"/>
          </a:xfrm>
          <a:prstGeom prst="rect">
            <a:avLst/>
          </a:prstGeom>
        </p:spPr>
        <p:txBody>
          <a:bodyPr vert="horz" lIns="91424" tIns="45718" rIns="91424" bIns="45718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82309-1736-7C4F-8476-9855DC145AA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8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68" r:id="rId10"/>
    <p:sldLayoutId id="2147483669" r:id="rId11"/>
    <p:sldLayoutId id="2147483672" r:id="rId12"/>
  </p:sldLayoutIdLst>
  <p:txStyles>
    <p:titleStyle>
      <a:lvl1pPr algn="l" defTabSz="9142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7" indent="-228557" algn="l" defTabSz="914218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1pPr>
      <a:lvl2pPr marL="68567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2pPr>
      <a:lvl3pPr marL="1142774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3pPr>
      <a:lvl4pPr marL="159988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4pPr>
      <a:lvl5pPr marL="2056987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Adobe 黑体 Std R"/>
          <a:ea typeface="Adobe 黑体 Std R"/>
          <a:cs typeface="Adobe 黑体 Std R"/>
        </a:defRPr>
      </a:lvl5pPr>
      <a:lvl6pPr marL="2514098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8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7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8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5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4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"/>
            <a:ext cx="7886700" cy="994172"/>
          </a:xfrm>
          <a:prstGeom prst="rect">
            <a:avLst/>
          </a:prstGeom>
        </p:spPr>
        <p:txBody>
          <a:bodyPr vert="horz" lIns="91424" tIns="45718" rIns="91424" bIns="45718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24" tIns="45718" rIns="91424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91424" tIns="45718" rIns="91424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84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21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7" indent="-228557" algn="l" defTabSz="914218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7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4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7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8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8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7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30" indent="-228557" algn="l" defTabSz="91421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8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8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5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4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7" algn="l" defTabSz="91421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"/>
            <a:ext cx="7886700" cy="994172"/>
          </a:xfrm>
          <a:prstGeom prst="rect">
            <a:avLst/>
          </a:prstGeom>
        </p:spPr>
        <p:txBody>
          <a:bodyPr vert="horz" lIns="91426" tIns="45718" rIns="91426" bIns="45718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26" tIns="45718" rIns="9142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91426" tIns="45718" rIns="9142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1"/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241"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91426" tIns="45718" rIns="9142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241"/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  <a:ea typeface="Arial"/>
                <a:cs typeface="Arial"/>
                <a:sym typeface="Arial"/>
                <a:rtl val="0"/>
              </a:rPr>
              <a:pPr defTabSz="914241"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5220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txStyles>
    <p:titleStyle>
      <a:lvl1pPr algn="l" defTabSz="91424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2" indent="-228562" algn="l" defTabSz="91424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6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39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1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2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6" indent="-228562" algn="l" defTabSz="914241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1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6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2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9" algn="l" defTabSz="9142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50" y="4"/>
            <a:ext cx="7886700" cy="994172"/>
          </a:xfrm>
          <a:prstGeom prst="rect">
            <a:avLst/>
          </a:prstGeom>
        </p:spPr>
        <p:txBody>
          <a:bodyPr vert="horz" lIns="91440" tIns="45720" rIns="91440" bIns="45720" numCol="1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7"/>
            <a:ext cx="2057400" cy="273844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B5B82309-1736-7C4F-8476-9855DC145AA0}" type="datetimeFigureOut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 defTabSz="914400"/>
              <a:t>9/21/16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7"/>
            <a:ext cx="2057400" cy="273844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88F35A44-6C59-F744-B669-5807AD509A4E}" type="slidenum">
              <a:rPr lang="en-US" smtClean="0">
                <a:solidFill>
                  <a:srgbClr val="212121">
                    <a:tint val="75000"/>
                  </a:srgbClr>
                </a:solidFill>
                <a:latin typeface="Arial"/>
              </a:rPr>
              <a:pPr defTabSz="914400"/>
              <a:t>‹#›</a:t>
            </a:fld>
            <a:endParaRPr lang="en-US">
              <a:solidFill>
                <a:srgbClr val="212121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70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2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30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1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8" Type="http://schemas.openxmlformats.org/officeDocument/2006/relationships/image" Target="../media/image23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20" Type="http://schemas.openxmlformats.org/officeDocument/2006/relationships/image" Target="../media/image31.png"/><Relationship Id="rId10" Type="http://schemas.openxmlformats.org/officeDocument/2006/relationships/image" Target="../media/image17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1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33.png"/><Relationship Id="rId10" Type="http://schemas.openxmlformats.org/officeDocument/2006/relationships/image" Target="../media/image25.png"/><Relationship Id="rId11" Type="http://schemas.openxmlformats.org/officeDocument/2006/relationships/image" Target="../media/image24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1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mongo/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hyperlink" Target="https://commons.wikimedia.org/wiki/User:Cmgle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s://docs.openshift.com/enterprise/3.1/admin_guide/scheduler.html%23modifying-scheduler-polic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95" y="2132484"/>
            <a:ext cx="2986805" cy="7885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191000" y="2057400"/>
            <a:ext cx="0" cy="91440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095500"/>
            <a:ext cx="317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9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Nodes are instances RHEL where apps run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51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9748" y="2620926"/>
            <a:ext cx="380938" cy="574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0118" y="2620925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40118" y="2926256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8398" y="1660188"/>
            <a:ext cx="380936" cy="300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9984" y="1660188"/>
            <a:ext cx="380936" cy="3002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4775" y="1650064"/>
            <a:ext cx="380936" cy="3002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3333" y="1650059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7496" y="266700"/>
            <a:ext cx="70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App services run in </a:t>
            </a:r>
            <a:r>
              <a:rPr kumimoji="1" lang="en-US" altLang="zh-TW" sz="2400" b="1" dirty="0" err="1" smtClean="0">
                <a:latin typeface="+mj-lt"/>
                <a:cs typeface="Arial"/>
              </a:rPr>
              <a:t>docker</a:t>
            </a:r>
            <a:r>
              <a:rPr kumimoji="1" lang="en-US" altLang="zh-TW" sz="2400" b="1" dirty="0" smtClean="0">
                <a:latin typeface="+mj-lt"/>
                <a:cs typeface="Arial"/>
              </a:rPr>
              <a:t> containers on each node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8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9119" y="1192131"/>
            <a:ext cx="5672847" cy="2844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0126" y="266700"/>
            <a:ext cx="704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Pods run one or more </a:t>
            </a:r>
            <a:r>
              <a:rPr kumimoji="1" lang="en-US" altLang="zh-TW" sz="2400" b="1" dirty="0" err="1" smtClean="0">
                <a:latin typeface="+mj-lt"/>
                <a:cs typeface="Arial"/>
              </a:rPr>
              <a:t>docker</a:t>
            </a:r>
            <a:r>
              <a:rPr kumimoji="1" lang="en-US" altLang="zh-TW" sz="2400" b="1" dirty="0" smtClean="0">
                <a:latin typeface="+mj-lt"/>
                <a:cs typeface="Arial"/>
              </a:rPr>
              <a:t> containers as an unit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228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7482" y="1829706"/>
            <a:ext cx="1394916" cy="13291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30481" y="2433155"/>
            <a:ext cx="843288" cy="9154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Registries keeps the application images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92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19747" y="2620926"/>
            <a:ext cx="380913" cy="574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0118" y="2620925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40118" y="2926256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9335" y="3409131"/>
            <a:ext cx="4162139" cy="231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8398" y="1660188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19984" y="1660188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13469" y="1970625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25054" y="1970626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01449" y="1660192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19183" y="1660193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7554" y="1660188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09141" y="1660188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02626" y="1970625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4212" y="1970626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1257" y="1660193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93112" y="1655445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4775" y="1650064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3333" y="1650059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1556" y="1970631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0114" y="1970626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02515" y="2600011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4100" y="2600012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7586" y="2910449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9173" y="2910449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5965" y="2600025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07938" y="2592978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0658" y="2597718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9215" y="2597712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7439" y="2918284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5996" y="2918279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7482" y="1829706"/>
            <a:ext cx="1394916" cy="13291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15" y="2232326"/>
            <a:ext cx="1005337" cy="1342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5715" y="2407161"/>
            <a:ext cx="1005337" cy="134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5715" y="2581995"/>
            <a:ext cx="1005337" cy="134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6418" y="2753619"/>
            <a:ext cx="1005337" cy="1342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0481" y="2433155"/>
            <a:ext cx="843288" cy="9154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Masters manages API, scheduling &amp; replication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66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19747" y="2620926"/>
            <a:ext cx="380913" cy="574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40118" y="2620925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40118" y="2926256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979335" y="3409131"/>
            <a:ext cx="4162139" cy="231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08398" y="1660188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19984" y="1660188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13469" y="1970625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25054" y="1970626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01449" y="1660192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19183" y="1660193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35319" y="1671319"/>
            <a:ext cx="380914" cy="2577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97554" y="1660188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09141" y="1660188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02626" y="1970625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14212" y="1970626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1257" y="1660193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93112" y="1655445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4775" y="1650064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3333" y="1650059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1556" y="1970631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0114" y="1970626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02515" y="2600011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14100" y="2600012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7586" y="2910449"/>
            <a:ext cx="380936" cy="30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9173" y="2910449"/>
            <a:ext cx="380936" cy="3002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5965" y="2600025"/>
            <a:ext cx="380913" cy="3002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07938" y="2592978"/>
            <a:ext cx="392945" cy="3097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0658" y="2597718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9215" y="2597712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7439" y="2918284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5996" y="2918279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7482" y="1829706"/>
            <a:ext cx="1394916" cy="13291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55715" y="2232326"/>
            <a:ext cx="1005337" cy="134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55715" y="2407161"/>
            <a:ext cx="1005337" cy="134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5715" y="2581995"/>
            <a:ext cx="1005337" cy="1342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6418" y="2753619"/>
            <a:ext cx="1005337" cy="1342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30481" y="2433155"/>
            <a:ext cx="843288" cy="9154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When a pod goes down</a:t>
            </a:r>
            <a:r>
              <a:rPr kumimoji="1" lang="is-IS" altLang="zh-TW" sz="2400" b="1" dirty="0" smtClean="0">
                <a:latin typeface="+mj-lt"/>
                <a:cs typeface="Arial"/>
              </a:rPr>
              <a:t>…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712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19747" y="2620926"/>
            <a:ext cx="380913" cy="574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0118" y="2926256"/>
            <a:ext cx="311292" cy="270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05313" y="2600025"/>
            <a:ext cx="380913" cy="300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79335" y="3409131"/>
            <a:ext cx="4162139" cy="231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08398" y="1660188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3469" y="1970625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25054" y="1970626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1449" y="1660192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97554" y="1660188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609141" y="1660188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02626" y="1970625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212" y="1970626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1257" y="1660193"/>
            <a:ext cx="380913" cy="300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93112" y="1655445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4775" y="1650064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3333" y="1650059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1556" y="1970631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00114" y="1970626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2515" y="2600011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4100" y="2600012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07586" y="2910449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19173" y="2910449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15965" y="2600025"/>
            <a:ext cx="380913" cy="3002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07938" y="2592978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90658" y="2597718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09215" y="2597712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87439" y="2918284"/>
            <a:ext cx="380936" cy="3002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05996" y="2918279"/>
            <a:ext cx="380936" cy="30029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7482" y="1829706"/>
            <a:ext cx="1394916" cy="13291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5715" y="2232326"/>
            <a:ext cx="1005337" cy="1342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5715" y="2407161"/>
            <a:ext cx="1005337" cy="134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715" y="2581995"/>
            <a:ext cx="1005337" cy="134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6418" y="2753619"/>
            <a:ext cx="1005337" cy="1342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30481" y="2433155"/>
            <a:ext cx="843288" cy="91542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err="1" smtClean="0">
                <a:latin typeface="+mj-lt"/>
                <a:cs typeface="Arial"/>
              </a:rPr>
              <a:t>Openshift</a:t>
            </a:r>
            <a:r>
              <a:rPr kumimoji="1" lang="en-US" altLang="zh-TW" sz="2400" b="1" dirty="0" smtClean="0">
                <a:latin typeface="+mj-lt"/>
                <a:cs typeface="Arial"/>
              </a:rPr>
              <a:t> automatically recovers and deploys new pod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587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30488" y="2433161"/>
            <a:ext cx="823823" cy="8942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35261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14206" y="2620926"/>
            <a:ext cx="380913" cy="5743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240118" y="2620925"/>
            <a:ext cx="311292" cy="270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40118" y="2926256"/>
            <a:ext cx="311292" cy="270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979332" y="3653423"/>
            <a:ext cx="4163786" cy="354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79335" y="3409131"/>
            <a:ext cx="4162139" cy="231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51223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08398" y="1660188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19984" y="1660188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13469" y="1970625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25054" y="1970626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01449" y="1660192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19183" y="1660193"/>
            <a:ext cx="380913" cy="3002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5261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97554" y="1660188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09141" y="1660188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02626" y="1970625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4212" y="1970626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11257" y="1660193"/>
            <a:ext cx="380913" cy="3002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93112" y="1655445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24442" y="1491729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84775" y="1650064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03333" y="1650059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1556" y="1970631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0114" y="1970626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51223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02515" y="2600011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14100" y="2600012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07586" y="2910449"/>
            <a:ext cx="380936" cy="3002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19173" y="2910449"/>
            <a:ext cx="380936" cy="3002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15965" y="2600025"/>
            <a:ext cx="380913" cy="30027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07938" y="2592978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24442" y="2433155"/>
            <a:ext cx="917026" cy="91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0658" y="2597718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09215" y="2597712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87439" y="2918284"/>
            <a:ext cx="380936" cy="3002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5996" y="2918279"/>
            <a:ext cx="380936" cy="30029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482" y="1829706"/>
            <a:ext cx="1394916" cy="13291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5715" y="2232326"/>
            <a:ext cx="1005337" cy="1342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715" y="2407161"/>
            <a:ext cx="1005337" cy="1342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5715" y="2581995"/>
            <a:ext cx="1005337" cy="1342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6418" y="2753619"/>
            <a:ext cx="1005337" cy="1342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31237" y="1491735"/>
            <a:ext cx="823073" cy="8934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Pods can attach to shared storage for </a:t>
            </a:r>
            <a:r>
              <a:rPr kumimoji="1" lang="en-US" altLang="zh-TW" sz="2400" b="1" dirty="0" err="1" smtClean="0">
                <a:latin typeface="+mj-lt"/>
                <a:cs typeface="Arial"/>
              </a:rPr>
              <a:t>stateful</a:t>
            </a:r>
            <a:r>
              <a:rPr kumimoji="1" lang="en-US" altLang="zh-TW" sz="2400" b="1" dirty="0" smtClean="0">
                <a:latin typeface="+mj-lt"/>
                <a:cs typeface="Arial"/>
              </a:rPr>
              <a:t> services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2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31200" y="1681256"/>
            <a:ext cx="788669" cy="856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30480" y="2583331"/>
            <a:ext cx="789388" cy="8569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22834" y="2583327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81759" y="2763248"/>
            <a:ext cx="364990" cy="550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22834" y="1681253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23307" y="2763248"/>
            <a:ext cx="298279" cy="259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23307" y="3055814"/>
            <a:ext cx="298279" cy="2591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82523" y="1842668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76904" y="1842669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87383" y="2140130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481764" y="2140130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72038" y="1839166"/>
            <a:ext cx="380913" cy="3002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61057" y="1834419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84110" y="1681253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84110" y="2583327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38893" y="1842668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33275" y="1842669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43751" y="2140130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38132" y="2140130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3256" y="2743207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27638" y="2743207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38114" y="3040669"/>
            <a:ext cx="365014" cy="2877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32498" y="3040668"/>
            <a:ext cx="365014" cy="2877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22797" y="1834427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430825" y="1839166"/>
            <a:ext cx="380913" cy="3002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30825" y="2739936"/>
            <a:ext cx="380913" cy="3002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2797" y="2735188"/>
            <a:ext cx="392945" cy="3097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6487" y="1681253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66487" y="2583327"/>
            <a:ext cx="878693" cy="877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4298" y="1832968"/>
            <a:ext cx="365014" cy="2877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5358" y="1832964"/>
            <a:ext cx="365014" cy="2877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21212" y="2140135"/>
            <a:ext cx="365014" cy="2877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22275" y="2140130"/>
            <a:ext cx="365014" cy="2877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9934" y="2741008"/>
            <a:ext cx="365014" cy="2877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0995" y="2741005"/>
            <a:ext cx="365014" cy="2877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6849" y="3048175"/>
            <a:ext cx="365014" cy="2877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27910" y="3048172"/>
            <a:ext cx="365014" cy="2877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402" y="2005103"/>
            <a:ext cx="1336608" cy="12736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1112" y="2390892"/>
            <a:ext cx="963313" cy="1286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1112" y="2558419"/>
            <a:ext cx="963313" cy="1286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51112" y="2725944"/>
            <a:ext cx="963313" cy="1286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1787" y="2890395"/>
            <a:ext cx="963313" cy="1286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57023" y="3518506"/>
            <a:ext cx="3989740" cy="5735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6110" y="1106319"/>
            <a:ext cx="3959076" cy="5352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Routing layer routes external app requests to pods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04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14726" y="1167627"/>
            <a:ext cx="6443992" cy="2836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0755" y="1869027"/>
            <a:ext cx="351767" cy="277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57615" y="1869024"/>
            <a:ext cx="351774" cy="27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68033" y="1869020"/>
            <a:ext cx="351767" cy="277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34895" y="1869015"/>
            <a:ext cx="351774" cy="27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90755" y="2723688"/>
            <a:ext cx="351767" cy="2772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7615" y="2723685"/>
            <a:ext cx="351774" cy="27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7455" y="266700"/>
            <a:ext cx="8378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Developers access </a:t>
            </a:r>
            <a:r>
              <a:rPr kumimoji="1" lang="en-US" altLang="zh-TW" sz="2400" b="1" dirty="0" err="1" smtClean="0">
                <a:latin typeface="+mj-lt"/>
                <a:cs typeface="Arial"/>
              </a:rPr>
              <a:t>OpenShift</a:t>
            </a:r>
            <a:r>
              <a:rPr kumimoji="1" lang="en-US" altLang="zh-TW" sz="2400" b="1" dirty="0" smtClean="0">
                <a:latin typeface="+mj-lt"/>
                <a:cs typeface="Arial"/>
              </a:rPr>
              <a:t> via Web/CLI/IDE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21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" y="1014415"/>
            <a:ext cx="4310063" cy="642937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spc="-151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A</a:t>
            </a:r>
            <a:r>
              <a:rPr lang="en-US" altLang="zh-TW" sz="3200" b="1" spc="-151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BOUT ME</a:t>
            </a:r>
            <a:endParaRPr lang="en-US" sz="3200" b="1" spc="-151" dirty="0">
              <a:solidFill>
                <a:schemeClr val="tx2"/>
              </a:solidFill>
              <a:latin typeface="+mn-lt"/>
              <a:ea typeface="华文细黑"/>
              <a:cs typeface="华文细黑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14391" y="1885950"/>
            <a:ext cx="3910013" cy="22860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2000" b="1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TJ</a:t>
            </a:r>
            <a:r>
              <a:rPr lang="zh-CN" altLang="en-US" sz="2000" b="1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 </a:t>
            </a:r>
            <a:r>
              <a:rPr lang="en-US" altLang="zh-CN" sz="2000" b="1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Tang</a:t>
            </a:r>
            <a:endParaRPr lang="en-US" sz="2000" b="1" dirty="0" smtClean="0">
              <a:solidFill>
                <a:schemeClr val="tx2"/>
              </a:solidFill>
              <a:latin typeface="+mn-lt"/>
              <a:ea typeface="华文细黑"/>
              <a:cs typeface="华文细黑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2"/>
                </a:solidFill>
                <a:latin typeface="+mn-lt"/>
                <a:ea typeface="华文细黑"/>
                <a:cs typeface="华文细黑"/>
              </a:rPr>
              <a:t>Sr. Solutions Architect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743450" y="920261"/>
            <a:ext cx="0" cy="34290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3"/>
          <p:cNvSpPr txBox="1">
            <a:spLocks/>
          </p:cNvSpPr>
          <p:nvPr/>
        </p:nvSpPr>
        <p:spPr>
          <a:xfrm>
            <a:off x="4114800" y="971551"/>
            <a:ext cx="4309946" cy="642938"/>
          </a:xfrm>
          <a:prstGeom prst="rect">
            <a:avLst/>
          </a:prstGeom>
        </p:spPr>
        <p:txBody>
          <a:bodyPr vert="horz" lIns="91424" tIns="45718" rIns="91424" bIns="45718" rtlCol="0" anchor="b">
            <a:normAutofit/>
          </a:bodyPr>
          <a:lstStyle>
            <a:lvl1pPr algn="l" defTabSz="914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spc="-151" dirty="0" smtClean="0">
                <a:solidFill>
                  <a:srgbClr val="008000"/>
                </a:solidFill>
                <a:latin typeface="+mn-lt"/>
                <a:ea typeface="华文细黑"/>
                <a:cs typeface="华文细黑"/>
              </a:rPr>
              <a:t>AGENDA</a:t>
            </a:r>
            <a:endParaRPr lang="en-US" sz="3200" b="1" spc="-151" dirty="0">
              <a:solidFill>
                <a:srgbClr val="008000"/>
              </a:solidFill>
              <a:latin typeface="+mn-lt"/>
              <a:ea typeface="华文细黑"/>
              <a:cs typeface="华文细黑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5105400" y="1733550"/>
            <a:ext cx="3486150" cy="2286000"/>
          </a:xfrm>
          <a:prstGeom prst="rect">
            <a:avLst/>
          </a:prstGeom>
        </p:spPr>
        <p:txBody>
          <a:bodyPr vert="horz" lIns="91424" tIns="45718" rIns="91424" bIns="45718" rtlCol="0" anchor="ctr">
            <a:normAutofit/>
          </a:bodyPr>
          <a:lstStyle>
            <a:lvl1pPr marL="228557" indent="-228557" algn="l" defTabSz="91421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67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4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3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altLang="zh-CN" sz="2000" b="1" dirty="0" err="1" smtClean="0">
                <a:solidFill>
                  <a:srgbClr val="008000"/>
                </a:solidFill>
                <a:ea typeface="华文细黑"/>
                <a:cs typeface="华文细黑"/>
              </a:rPr>
              <a:t>OpenShift</a:t>
            </a:r>
            <a:r>
              <a:rPr lang="en-US" altLang="zh-CN" sz="2000" b="1" dirty="0" smtClean="0">
                <a:solidFill>
                  <a:srgbClr val="008000"/>
                </a:solidFill>
                <a:ea typeface="华文细黑"/>
                <a:cs typeface="华文细黑"/>
              </a:rPr>
              <a:t> Overview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altLang="zh-CN" sz="2000" b="1" dirty="0" smtClean="0">
                <a:solidFill>
                  <a:srgbClr val="008000"/>
                </a:solidFill>
                <a:ea typeface="华文细黑"/>
                <a:cs typeface="华文细黑"/>
              </a:rPr>
              <a:t>Container Overview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altLang="zh-CN" sz="2000" b="1" dirty="0" smtClean="0">
                <a:solidFill>
                  <a:srgbClr val="008000"/>
                </a:solidFill>
                <a:ea typeface="华文细黑"/>
                <a:cs typeface="华文细黑"/>
              </a:rPr>
              <a:t>Considerations on </a:t>
            </a:r>
            <a:r>
              <a:rPr lang="en-US" altLang="zh-CN" sz="2000" b="1" dirty="0" err="1" smtClean="0">
                <a:solidFill>
                  <a:srgbClr val="008000"/>
                </a:solidFill>
                <a:ea typeface="华文细黑"/>
                <a:cs typeface="华文细黑"/>
              </a:rPr>
              <a:t>OpenShift</a:t>
            </a:r>
            <a:endParaRPr lang="en-US" altLang="zh-CN" sz="2000" b="1" dirty="0" smtClean="0">
              <a:solidFill>
                <a:srgbClr val="008000"/>
              </a:solidFill>
              <a:ea typeface="华文细黑"/>
              <a:cs typeface="华文细黑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232150"/>
            <a:ext cx="1524000" cy="13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71514"/>
            <a:ext cx="6858000" cy="3901679"/>
          </a:xfrm>
        </p:spPr>
        <p:txBody>
          <a:bodyPr/>
          <a:lstStyle/>
          <a:p>
            <a:r>
              <a:rPr lang="en-US" dirty="0" smtClean="0">
                <a:ea typeface="Hiragino Sans GB W6"/>
                <a:cs typeface="Hiragino Sans GB W6"/>
              </a:rPr>
              <a:t>Containers Overview</a:t>
            </a:r>
            <a:endParaRPr lang="en-US" dirty="0">
              <a:ea typeface="Hiragino Sans GB W6"/>
              <a:cs typeface="Hiragino Sans GB W6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8343900" y="857250"/>
            <a:ext cx="514350" cy="3429000"/>
          </a:xfrm>
          <a:custGeom>
            <a:avLst/>
            <a:gdLst>
              <a:gd name="connsiteX0" fmla="*/ 0 w 1752600"/>
              <a:gd name="connsiteY0" fmla="*/ 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5" fmla="*/ 0 w 1752600"/>
              <a:gd name="connsiteY5" fmla="*/ 0 h 4343400"/>
              <a:gd name="connsiteX0" fmla="*/ 0 w 2524496"/>
              <a:gd name="connsiteY0" fmla="*/ 1282535 h 4343400"/>
              <a:gd name="connsiteX1" fmla="*/ 1648196 w 2524496"/>
              <a:gd name="connsiteY1" fmla="*/ 0 h 4343400"/>
              <a:gd name="connsiteX2" fmla="*/ 2524496 w 2524496"/>
              <a:gd name="connsiteY2" fmla="*/ 2171700 h 4343400"/>
              <a:gd name="connsiteX3" fmla="*/ 1648196 w 2524496"/>
              <a:gd name="connsiteY3" fmla="*/ 4343400 h 4343400"/>
              <a:gd name="connsiteX4" fmla="*/ 771896 w 2524496"/>
              <a:gd name="connsiteY4" fmla="*/ 4343400 h 4343400"/>
              <a:gd name="connsiteX5" fmla="*/ 0 w 2524496"/>
              <a:gd name="connsiteY5" fmla="*/ 1282535 h 4343400"/>
              <a:gd name="connsiteX0" fmla="*/ 0 w 1752600"/>
              <a:gd name="connsiteY0" fmla="*/ 434340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0" fmla="*/ 0 w 876300"/>
              <a:gd name="connsiteY0" fmla="*/ 4343400 h 4343400"/>
              <a:gd name="connsiteX1" fmla="*/ 0 w 876300"/>
              <a:gd name="connsiteY1" fmla="*/ 0 h 4343400"/>
              <a:gd name="connsiteX2" fmla="*/ 876300 w 876300"/>
              <a:gd name="connsiteY2" fmla="*/ 2171700 h 4343400"/>
              <a:gd name="connsiteX3" fmla="*/ 0 w 876300"/>
              <a:gd name="connsiteY3" fmla="*/ 4343400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  <a:gd name="connsiteX3" fmla="*/ 91440 w 876300"/>
              <a:gd name="connsiteY3" fmla="*/ 91440 h 4343400"/>
              <a:gd name="connsiteX0" fmla="*/ 1226721 w 2103021"/>
              <a:gd name="connsiteY0" fmla="*/ 0 h 4343400"/>
              <a:gd name="connsiteX1" fmla="*/ 2103021 w 2103021"/>
              <a:gd name="connsiteY1" fmla="*/ 2171700 h 4343400"/>
              <a:gd name="connsiteX2" fmla="*/ 1226721 w 2103021"/>
              <a:gd name="connsiteY2" fmla="*/ 4343400 h 4343400"/>
              <a:gd name="connsiteX3" fmla="*/ 0 w 2103021"/>
              <a:gd name="connsiteY3" fmla="*/ 993965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343400">
                <a:moveTo>
                  <a:pt x="0" y="0"/>
                </a:moveTo>
                <a:lnTo>
                  <a:pt x="876300" y="2171700"/>
                </a:lnTo>
                <a:lnTo>
                  <a:pt x="0" y="4343400"/>
                </a:lnTo>
              </a:path>
            </a:pathLst>
          </a:custGeom>
          <a:noFill/>
          <a:ln w="19050"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3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Real world shipping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Same container efficiently transports goods by road, rail and sea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Contents remain untouched through all those environments; no repacking needed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Ubiquitous and standardized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Simple to use – open, fill, close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Contents of each container safe from the others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Know how much space the container consumes</a:t>
            </a: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03"/>
            <a:ext cx="4142678" cy="31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83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Software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Build an image containing the full application stack only once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Spin up many containers from the same image in multiple environments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Laptop, data center, cloud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Development, QA, production, support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Simple to use &amp; efficient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Contents of each container isolated from the others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Storage, memory, CPU, namespace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Constrain resources available to each container</a:t>
            </a: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603"/>
            <a:ext cx="4142678" cy="31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7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The most popular container technology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Simple to use and has a rich ecosystem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100,000+ images available from Docker Hub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Including </a:t>
            </a:r>
            <a:r>
              <a:rPr lang="en-US" sz="1200" b="1" dirty="0" smtClean="0">
                <a:solidFill>
                  <a:srgbClr val="494747"/>
                </a:solidFill>
              </a:rPr>
              <a:t>mongo</a:t>
            </a:r>
            <a:r>
              <a:rPr lang="en-US" sz="1200" dirty="0">
                <a:solidFill>
                  <a:srgbClr val="494747"/>
                </a:solidFill>
              </a:rPr>
              <a:t> </a:t>
            </a:r>
            <a:r>
              <a:rPr lang="en-US" sz="1200" dirty="0" smtClean="0">
                <a:solidFill>
                  <a:srgbClr val="494747"/>
                </a:solidFill>
                <a:hlinkClick r:id="rId3"/>
              </a:rPr>
              <a:t>hub.docker.com</a:t>
            </a:r>
            <a:r>
              <a:rPr lang="en-US" sz="1200" dirty="0">
                <a:solidFill>
                  <a:srgbClr val="494747"/>
                </a:solidFill>
                <a:hlinkClick r:id="rId3"/>
              </a:rPr>
              <a:t>/_/mongo</a:t>
            </a:r>
            <a:r>
              <a:rPr lang="en-US" sz="1200" dirty="0" smtClean="0">
                <a:solidFill>
                  <a:srgbClr val="494747"/>
                </a:solidFill>
                <a:hlinkClick r:id="rId3"/>
              </a:rPr>
              <a:t>/</a:t>
            </a:r>
            <a:r>
              <a:rPr lang="en-US" sz="1200" dirty="0" smtClean="0">
                <a:solidFill>
                  <a:srgbClr val="494747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Syncs with GitHub projects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Define new images built upon base images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Define interfaces between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LINUX only (on OS X &amp; Windows, transparently runs in a VM)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Runs on bare metal, VMs and cloud. Cloud providers supply the Docker infrastructure (e.g. Google Container Engine)</a:t>
            </a:r>
            <a:endParaRPr lang="en-US" sz="1200" dirty="0">
              <a:solidFill>
                <a:srgbClr val="494747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200" dirty="0" err="1" smtClean="0">
                <a:solidFill>
                  <a:srgbClr val="494747"/>
                </a:solidFill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200" dirty="0" smtClean="0">
                <a:solidFill>
                  <a:srgbClr val="494747"/>
                </a:solidFill>
                <a:latin typeface="Courier" charset="0"/>
                <a:ea typeface="Courier" charset="0"/>
                <a:cs typeface="Courier" charset="0"/>
              </a:rPr>
              <a:t> run -d mongo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6" y="1028049"/>
            <a:ext cx="4116372" cy="367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0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enabled by Containers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Microservices built by combining multiple containers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Build sophisticated services from many small, focused processes (containers)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Well defined APIs between components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Each component can use different libraries, middleware &amp; programming languages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Modular, decoupled architecture simplifies maintenance and enables reuse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Fault tolerant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Scalable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1" y="1677724"/>
            <a:ext cx="3957339" cy="26371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4314919"/>
            <a:ext cx="4956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hlinkClick r:id="rId4" tooltip="User:Cmglee"/>
              </a:rPr>
              <a:t>Cmglee</a:t>
            </a:r>
            <a:endParaRPr lang="sk-SK" sz="600" b="0" i="0" dirty="0">
              <a:solidFill>
                <a:srgbClr val="3F404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70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Automated deployment, connecting and maintenance of multiple containers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Provision hosts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Instantiate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Reschedule failed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Link containers through defined interfaces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Expose services to the outside world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Scale out and back in</a:t>
            </a: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6" y="1702367"/>
            <a:ext cx="4016689" cy="26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1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Orchestration Technologies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+mn-lt"/>
              </a:rPr>
              <a:t>Docker Machine</a:t>
            </a:r>
          </a:p>
          <a:p>
            <a:pPr lvl="1"/>
            <a:r>
              <a:rPr lang="en-US" dirty="0" smtClean="0">
                <a:latin typeface="+mn-lt"/>
              </a:rPr>
              <a:t>Provisions hosts and installs Docker Engine</a:t>
            </a:r>
          </a:p>
          <a:p>
            <a:pPr lvl="1"/>
            <a:r>
              <a:rPr lang="en-US" dirty="0" smtClean="0">
                <a:latin typeface="+mn-lt"/>
              </a:rPr>
              <a:t>Used to run Docker on Windows and OS X</a:t>
            </a:r>
          </a:p>
          <a:p>
            <a:r>
              <a:rPr lang="en-US" dirty="0" smtClean="0">
                <a:latin typeface="+mn-lt"/>
              </a:rPr>
              <a:t>Docker Swarm</a:t>
            </a:r>
          </a:p>
          <a:p>
            <a:pPr lvl="1"/>
            <a:r>
              <a:rPr lang="en-US" dirty="0" smtClean="0">
                <a:latin typeface="+mn-lt"/>
              </a:rPr>
              <a:t>Provides single, virtual Docker host by clustering multiple Docker hosts</a:t>
            </a:r>
          </a:p>
          <a:p>
            <a:pPr lvl="1"/>
            <a:r>
              <a:rPr lang="en-US" dirty="0" smtClean="0">
                <a:latin typeface="+mn-lt"/>
              </a:rPr>
              <a:t>Often uses Docker Machine</a:t>
            </a:r>
          </a:p>
          <a:p>
            <a:r>
              <a:rPr lang="en-US" dirty="0" smtClean="0">
                <a:latin typeface="+mn-lt"/>
              </a:rPr>
              <a:t>Docker Compose</a:t>
            </a:r>
          </a:p>
          <a:p>
            <a:pPr lvl="1"/>
            <a:r>
              <a:rPr lang="en-US" dirty="0" smtClean="0">
                <a:latin typeface="+mn-lt"/>
              </a:rPr>
              <a:t>Deploys multi-container applications; including dependencies</a:t>
            </a:r>
          </a:p>
          <a:p>
            <a:pPr lvl="1"/>
            <a:r>
              <a:rPr lang="en-US" dirty="0" smtClean="0">
                <a:latin typeface="+mn-lt"/>
              </a:rPr>
              <a:t>Targets development, testing, and staging environments</a:t>
            </a:r>
          </a:p>
          <a:p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291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 – Kubernetes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Created by Google, feature-rich and widely adopted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Automated container deployment and ‘replication’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On-line scale out/in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Rolling upgrades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HA – automatic rescheduling of failed containers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Exposure of network ports to external apps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Load </a:t>
            </a:r>
            <a:r>
              <a:rPr lang="en-US" sz="1200" dirty="0">
                <a:solidFill>
                  <a:srgbClr val="494747"/>
                </a:solidFill>
              </a:rPr>
              <a:t>balancing over groups of containers providing a </a:t>
            </a:r>
            <a:r>
              <a:rPr lang="en-US" sz="1200" dirty="0" smtClean="0">
                <a:solidFill>
                  <a:srgbClr val="494747"/>
                </a:solidFill>
              </a:rPr>
              <a:t>service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Provided as a service by Google Compute Engine</a:t>
            </a: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3" y="1218502"/>
            <a:ext cx="3648655" cy="36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7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 – Kubernetes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Terms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Cluster</a:t>
            </a:r>
            <a:r>
              <a:rPr lang="en-US" sz="1200" dirty="0" smtClean="0">
                <a:solidFill>
                  <a:srgbClr val="494747"/>
                </a:solidFill>
              </a:rPr>
              <a:t>: collection of nodes (bare-metal servers or VMs)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Pod</a:t>
            </a:r>
            <a:r>
              <a:rPr lang="en-US" sz="1200" dirty="0" smtClean="0">
                <a:solidFill>
                  <a:srgbClr val="494747"/>
                </a:solidFill>
              </a:rPr>
              <a:t>: group of containers and volumes collocated in the same host. Containers share namespace &amp; IP address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Volume</a:t>
            </a:r>
            <a:r>
              <a:rPr lang="en-US" sz="1200" dirty="0" smtClean="0">
                <a:solidFill>
                  <a:srgbClr val="494747"/>
                </a:solidFill>
              </a:rPr>
              <a:t>: map ephemeral directories within container to external, persistent storage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Service</a:t>
            </a:r>
            <a:r>
              <a:rPr lang="en-US" sz="1200" dirty="0" smtClean="0">
                <a:solidFill>
                  <a:srgbClr val="494747"/>
                </a:solidFill>
              </a:rPr>
              <a:t>: Load balancer and ambassador for containers – exposes port and external IP address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Labels</a:t>
            </a:r>
            <a:r>
              <a:rPr lang="en-US" sz="1200" dirty="0" smtClean="0">
                <a:solidFill>
                  <a:srgbClr val="494747"/>
                </a:solidFill>
              </a:rPr>
              <a:t>: used to tag resources; labels are then referenced from other resources using </a:t>
            </a:r>
            <a:r>
              <a:rPr lang="en-US" sz="1200" b="1" dirty="0" smtClean="0">
                <a:solidFill>
                  <a:srgbClr val="494747"/>
                </a:solidFill>
              </a:rPr>
              <a:t>selectors</a:t>
            </a:r>
          </a:p>
          <a:p>
            <a:pPr>
              <a:lnSpc>
                <a:spcPct val="150000"/>
              </a:lnSpc>
            </a:pPr>
            <a:r>
              <a:rPr lang="en-US" sz="1200" b="1" dirty="0" smtClean="0">
                <a:solidFill>
                  <a:srgbClr val="494747"/>
                </a:solidFill>
              </a:rPr>
              <a:t>Replication Controller</a:t>
            </a:r>
            <a:r>
              <a:rPr lang="en-US" sz="1200" dirty="0" smtClean="0">
                <a:solidFill>
                  <a:srgbClr val="494747"/>
                </a:solidFill>
              </a:rPr>
              <a:t>: ensures the requested number of containers are always running</a:t>
            </a:r>
            <a:endParaRPr lang="en-US" sz="1200" b="1" dirty="0" smtClean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3" y="1218502"/>
            <a:ext cx="3648655" cy="36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6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 – Apache Mesos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854530"/>
            <a:ext cx="3962404" cy="4019549"/>
          </a:xfrm>
        </p:spPr>
        <p:txBody>
          <a:bodyPr anchor="ctr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 smtClean="0">
                <a:solidFill>
                  <a:srgbClr val="494747"/>
                </a:solidFill>
              </a:rPr>
              <a:t>Designed to scale to 10,000s of physical servers; used by Twitter, Airbnb &amp; Apple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400" b="1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Developer writes code to turn application into a </a:t>
            </a:r>
            <a:r>
              <a:rPr lang="en-US" sz="1200" b="1" dirty="0" smtClean="0">
                <a:solidFill>
                  <a:srgbClr val="494747"/>
                </a:solidFill>
              </a:rPr>
              <a:t>framework</a:t>
            </a:r>
            <a:r>
              <a:rPr lang="en-US" sz="1200" dirty="0" smtClean="0">
                <a:solidFill>
                  <a:srgbClr val="494747"/>
                </a:solidFill>
              </a:rPr>
              <a:t> to run on Mesos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Less feature rich than Kubernetes; considers many functions such as load balancing, rescheduling, and scaling to be a higher level function</a:t>
            </a:r>
          </a:p>
          <a:p>
            <a:pPr lvl="1">
              <a:lnSpc>
                <a:spcPct val="150000"/>
              </a:lnSpc>
            </a:pPr>
            <a:r>
              <a:rPr lang="en-US" sz="1100" dirty="0" smtClean="0">
                <a:solidFill>
                  <a:srgbClr val="494747"/>
                </a:solidFill>
              </a:rPr>
              <a:t>Project exists to run Kubernetes as a Mesos framework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Foundation for distributed systems</a:t>
            </a:r>
          </a:p>
          <a:p>
            <a:pPr lvl="1"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Apache Aurora, Chronos, Marathon</a:t>
            </a: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6" y="2269945"/>
            <a:ext cx="3927016" cy="11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71514"/>
            <a:ext cx="6858000" cy="3901679"/>
          </a:xfrm>
        </p:spPr>
        <p:txBody>
          <a:bodyPr/>
          <a:lstStyle/>
          <a:p>
            <a:r>
              <a:rPr lang="en-US" dirty="0" err="1" smtClean="0">
                <a:ea typeface="Hiragino Sans GB W6"/>
                <a:cs typeface="Hiragino Sans GB W6"/>
              </a:rPr>
              <a:t>OpenShift</a:t>
            </a:r>
            <a:r>
              <a:rPr lang="en-US" dirty="0" smtClean="0">
                <a:ea typeface="Hiragino Sans GB W6"/>
                <a:cs typeface="Hiragino Sans GB W6"/>
              </a:rPr>
              <a:t> Overview</a:t>
            </a:r>
            <a:endParaRPr lang="en-US" dirty="0">
              <a:ea typeface="Hiragino Sans GB W6"/>
              <a:cs typeface="Hiragino Sans GB W6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8343900" y="857250"/>
            <a:ext cx="514350" cy="3429000"/>
          </a:xfrm>
          <a:custGeom>
            <a:avLst/>
            <a:gdLst>
              <a:gd name="connsiteX0" fmla="*/ 0 w 1752600"/>
              <a:gd name="connsiteY0" fmla="*/ 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5" fmla="*/ 0 w 1752600"/>
              <a:gd name="connsiteY5" fmla="*/ 0 h 4343400"/>
              <a:gd name="connsiteX0" fmla="*/ 0 w 2524496"/>
              <a:gd name="connsiteY0" fmla="*/ 1282535 h 4343400"/>
              <a:gd name="connsiteX1" fmla="*/ 1648196 w 2524496"/>
              <a:gd name="connsiteY1" fmla="*/ 0 h 4343400"/>
              <a:gd name="connsiteX2" fmla="*/ 2524496 w 2524496"/>
              <a:gd name="connsiteY2" fmla="*/ 2171700 h 4343400"/>
              <a:gd name="connsiteX3" fmla="*/ 1648196 w 2524496"/>
              <a:gd name="connsiteY3" fmla="*/ 4343400 h 4343400"/>
              <a:gd name="connsiteX4" fmla="*/ 771896 w 2524496"/>
              <a:gd name="connsiteY4" fmla="*/ 4343400 h 4343400"/>
              <a:gd name="connsiteX5" fmla="*/ 0 w 2524496"/>
              <a:gd name="connsiteY5" fmla="*/ 1282535 h 4343400"/>
              <a:gd name="connsiteX0" fmla="*/ 0 w 1752600"/>
              <a:gd name="connsiteY0" fmla="*/ 434340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0" fmla="*/ 0 w 876300"/>
              <a:gd name="connsiteY0" fmla="*/ 4343400 h 4343400"/>
              <a:gd name="connsiteX1" fmla="*/ 0 w 876300"/>
              <a:gd name="connsiteY1" fmla="*/ 0 h 4343400"/>
              <a:gd name="connsiteX2" fmla="*/ 876300 w 876300"/>
              <a:gd name="connsiteY2" fmla="*/ 2171700 h 4343400"/>
              <a:gd name="connsiteX3" fmla="*/ 0 w 876300"/>
              <a:gd name="connsiteY3" fmla="*/ 4343400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  <a:gd name="connsiteX3" fmla="*/ 91440 w 876300"/>
              <a:gd name="connsiteY3" fmla="*/ 91440 h 4343400"/>
              <a:gd name="connsiteX0" fmla="*/ 1226721 w 2103021"/>
              <a:gd name="connsiteY0" fmla="*/ 0 h 4343400"/>
              <a:gd name="connsiteX1" fmla="*/ 2103021 w 2103021"/>
              <a:gd name="connsiteY1" fmla="*/ 2171700 h 4343400"/>
              <a:gd name="connsiteX2" fmla="*/ 1226721 w 2103021"/>
              <a:gd name="connsiteY2" fmla="*/ 4343400 h 4343400"/>
              <a:gd name="connsiteX3" fmla="*/ 0 w 2103021"/>
              <a:gd name="connsiteY3" fmla="*/ 993965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343400">
                <a:moveTo>
                  <a:pt x="0" y="0"/>
                </a:moveTo>
                <a:lnTo>
                  <a:pt x="876300" y="2171700"/>
                </a:lnTo>
                <a:lnTo>
                  <a:pt x="0" y="4343400"/>
                </a:lnTo>
              </a:path>
            </a:pathLst>
          </a:custGeom>
          <a:noFill/>
          <a:ln w="19050"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44600" y="3503697"/>
            <a:ext cx="70993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http://</a:t>
            </a:r>
            <a:r>
              <a:rPr lang="en-US" altLang="zh-TW" dirty="0" err="1">
                <a:solidFill>
                  <a:schemeClr val="bg1"/>
                </a:solidFill>
              </a:rPr>
              <a:t>www.slideshare.net</a:t>
            </a:r>
            <a:r>
              <a:rPr lang="en-US" altLang="zh-TW" dirty="0">
                <a:solidFill>
                  <a:schemeClr val="bg1"/>
                </a:solidFill>
              </a:rPr>
              <a:t>/greghoelzer7/red-hat-openshift-v3-overview-and-deep-dive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7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OpenShift</a:t>
            </a:r>
            <a:r>
              <a:rPr lang="en-US" dirty="0" smtClean="0"/>
              <a:t> &amp; </a:t>
            </a:r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323850" y="1066800"/>
            <a:ext cx="5867400" cy="3289300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Built on top of </a:t>
            </a:r>
            <a:r>
              <a:rPr lang="en-US" sz="1200" dirty="0" err="1" smtClean="0">
                <a:solidFill>
                  <a:srgbClr val="494747"/>
                </a:solidFill>
              </a:rPr>
              <a:t>Kubernetes</a:t>
            </a:r>
            <a:endParaRPr lang="en-US" sz="1200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Storage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Quotas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Secrets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Deployment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</a:rPr>
              <a:t>Application templates</a:t>
            </a:r>
          </a:p>
          <a:p>
            <a:pPr>
              <a:lnSpc>
                <a:spcPct val="150000"/>
              </a:lnSpc>
            </a:pPr>
            <a:r>
              <a:rPr lang="en-US" sz="1200" dirty="0" err="1" smtClean="0">
                <a:solidFill>
                  <a:srgbClr val="494747"/>
                </a:solidFill>
              </a:rPr>
              <a:t>RedHat</a:t>
            </a:r>
            <a:r>
              <a:rPr lang="en-US" sz="1200" dirty="0" smtClean="0">
                <a:solidFill>
                  <a:srgbClr val="494747"/>
                </a:solidFill>
              </a:rPr>
              <a:t> approved images</a:t>
            </a:r>
            <a:endParaRPr lang="en-US" sz="1200" dirty="0" smtClean="0">
              <a:solidFill>
                <a:srgbClr val="494747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206500"/>
            <a:ext cx="4152900" cy="32770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50" y="2103030"/>
            <a:ext cx="2133600" cy="149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86" y="2183703"/>
            <a:ext cx="960727" cy="9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0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71514"/>
            <a:ext cx="6858000" cy="3901679"/>
          </a:xfrm>
        </p:spPr>
        <p:txBody>
          <a:bodyPr>
            <a:normAutofit/>
          </a:bodyPr>
          <a:lstStyle/>
          <a:p>
            <a:r>
              <a:rPr lang="en-US" sz="4800" dirty="0" smtClean="0">
                <a:ea typeface="Hiragino Sans GB W6"/>
                <a:cs typeface="Hiragino Sans GB W6"/>
              </a:rPr>
              <a:t>Containerizing MongoDB</a:t>
            </a:r>
            <a:endParaRPr lang="en-US" sz="4800" dirty="0">
              <a:ea typeface="Hiragino Sans GB W6"/>
              <a:cs typeface="Hiragino Sans GB W6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8343900" y="857250"/>
            <a:ext cx="514350" cy="3429000"/>
          </a:xfrm>
          <a:custGeom>
            <a:avLst/>
            <a:gdLst>
              <a:gd name="connsiteX0" fmla="*/ 0 w 1752600"/>
              <a:gd name="connsiteY0" fmla="*/ 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5" fmla="*/ 0 w 1752600"/>
              <a:gd name="connsiteY5" fmla="*/ 0 h 4343400"/>
              <a:gd name="connsiteX0" fmla="*/ 0 w 2524496"/>
              <a:gd name="connsiteY0" fmla="*/ 1282535 h 4343400"/>
              <a:gd name="connsiteX1" fmla="*/ 1648196 w 2524496"/>
              <a:gd name="connsiteY1" fmla="*/ 0 h 4343400"/>
              <a:gd name="connsiteX2" fmla="*/ 2524496 w 2524496"/>
              <a:gd name="connsiteY2" fmla="*/ 2171700 h 4343400"/>
              <a:gd name="connsiteX3" fmla="*/ 1648196 w 2524496"/>
              <a:gd name="connsiteY3" fmla="*/ 4343400 h 4343400"/>
              <a:gd name="connsiteX4" fmla="*/ 771896 w 2524496"/>
              <a:gd name="connsiteY4" fmla="*/ 4343400 h 4343400"/>
              <a:gd name="connsiteX5" fmla="*/ 0 w 2524496"/>
              <a:gd name="connsiteY5" fmla="*/ 1282535 h 4343400"/>
              <a:gd name="connsiteX0" fmla="*/ 0 w 1752600"/>
              <a:gd name="connsiteY0" fmla="*/ 434340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0" fmla="*/ 0 w 876300"/>
              <a:gd name="connsiteY0" fmla="*/ 4343400 h 4343400"/>
              <a:gd name="connsiteX1" fmla="*/ 0 w 876300"/>
              <a:gd name="connsiteY1" fmla="*/ 0 h 4343400"/>
              <a:gd name="connsiteX2" fmla="*/ 876300 w 876300"/>
              <a:gd name="connsiteY2" fmla="*/ 2171700 h 4343400"/>
              <a:gd name="connsiteX3" fmla="*/ 0 w 876300"/>
              <a:gd name="connsiteY3" fmla="*/ 4343400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  <a:gd name="connsiteX3" fmla="*/ 91440 w 876300"/>
              <a:gd name="connsiteY3" fmla="*/ 91440 h 4343400"/>
              <a:gd name="connsiteX0" fmla="*/ 1226721 w 2103021"/>
              <a:gd name="connsiteY0" fmla="*/ 0 h 4343400"/>
              <a:gd name="connsiteX1" fmla="*/ 2103021 w 2103021"/>
              <a:gd name="connsiteY1" fmla="*/ 2171700 h 4343400"/>
              <a:gd name="connsiteX2" fmla="*/ 1226721 w 2103021"/>
              <a:gd name="connsiteY2" fmla="*/ 4343400 h 4343400"/>
              <a:gd name="connsiteX3" fmla="*/ 0 w 2103021"/>
              <a:gd name="connsiteY3" fmla="*/ 993965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343400">
                <a:moveTo>
                  <a:pt x="0" y="0"/>
                </a:moveTo>
                <a:lnTo>
                  <a:pt x="876300" y="2171700"/>
                </a:lnTo>
                <a:lnTo>
                  <a:pt x="0" y="4343400"/>
                </a:lnTo>
              </a:path>
            </a:pathLst>
          </a:custGeom>
          <a:noFill/>
          <a:ln w="19050"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83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Why MongoDB for </a:t>
            </a:r>
            <a:r>
              <a:rPr lang="en-US" sz="3200" dirty="0" err="1" smtClean="0"/>
              <a:t>Microservices</a:t>
            </a:r>
            <a:r>
              <a:rPr lang="en-US" sz="3200" dirty="0" smtClean="0"/>
              <a:t>?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623066" y="3523534"/>
            <a:ext cx="1608121" cy="1380620"/>
          </a:xfrm>
          <a:custGeom>
            <a:avLst/>
            <a:gdLst>
              <a:gd name="connsiteX0" fmla="*/ 0 w 1608121"/>
              <a:gd name="connsiteY0" fmla="*/ 690310 h 1380620"/>
              <a:gd name="connsiteX1" fmla="*/ 345155 w 1608121"/>
              <a:gd name="connsiteY1" fmla="*/ 0 h 1380620"/>
              <a:gd name="connsiteX2" fmla="*/ 1262966 w 1608121"/>
              <a:gd name="connsiteY2" fmla="*/ 0 h 1380620"/>
              <a:gd name="connsiteX3" fmla="*/ 1608121 w 1608121"/>
              <a:gd name="connsiteY3" fmla="*/ 690310 h 1380620"/>
              <a:gd name="connsiteX4" fmla="*/ 1262966 w 1608121"/>
              <a:gd name="connsiteY4" fmla="*/ 1380620 h 1380620"/>
              <a:gd name="connsiteX5" fmla="*/ 345155 w 1608121"/>
              <a:gd name="connsiteY5" fmla="*/ 1380620 h 1380620"/>
              <a:gd name="connsiteX6" fmla="*/ 0 w 1608121"/>
              <a:gd name="connsiteY6" fmla="*/ 690310 h 13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121" h="1380620">
                <a:moveTo>
                  <a:pt x="0" y="690310"/>
                </a:moveTo>
                <a:lnTo>
                  <a:pt x="345155" y="0"/>
                </a:lnTo>
                <a:lnTo>
                  <a:pt x="1262966" y="0"/>
                </a:lnTo>
                <a:lnTo>
                  <a:pt x="1608121" y="690310"/>
                </a:lnTo>
                <a:lnTo>
                  <a:pt x="1262966" y="1380620"/>
                </a:lnTo>
                <a:lnTo>
                  <a:pt x="345155" y="1380620"/>
                </a:lnTo>
                <a:lnTo>
                  <a:pt x="0" y="69031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062" tIns="235417" rIns="249062" bIns="235417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/>
              <a:t>Flexible data model</a:t>
            </a:r>
            <a:endParaRPr lang="en-US" sz="1700" kern="1200" dirty="0"/>
          </a:p>
        </p:txBody>
      </p:sp>
      <p:sp>
        <p:nvSpPr>
          <p:cNvPr id="14" name="Hexagon 13"/>
          <p:cNvSpPr/>
          <p:nvPr/>
        </p:nvSpPr>
        <p:spPr>
          <a:xfrm>
            <a:off x="239195" y="2760279"/>
            <a:ext cx="1608121" cy="138062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3006938" y="2755869"/>
            <a:ext cx="1608121" cy="1380620"/>
          </a:xfrm>
          <a:custGeom>
            <a:avLst/>
            <a:gdLst>
              <a:gd name="connsiteX0" fmla="*/ 0 w 1608121"/>
              <a:gd name="connsiteY0" fmla="*/ 690310 h 1380620"/>
              <a:gd name="connsiteX1" fmla="*/ 345155 w 1608121"/>
              <a:gd name="connsiteY1" fmla="*/ 0 h 1380620"/>
              <a:gd name="connsiteX2" fmla="*/ 1262966 w 1608121"/>
              <a:gd name="connsiteY2" fmla="*/ 0 h 1380620"/>
              <a:gd name="connsiteX3" fmla="*/ 1608121 w 1608121"/>
              <a:gd name="connsiteY3" fmla="*/ 690310 h 1380620"/>
              <a:gd name="connsiteX4" fmla="*/ 1262966 w 1608121"/>
              <a:gd name="connsiteY4" fmla="*/ 1380620 h 1380620"/>
              <a:gd name="connsiteX5" fmla="*/ 345155 w 1608121"/>
              <a:gd name="connsiteY5" fmla="*/ 1380620 h 1380620"/>
              <a:gd name="connsiteX6" fmla="*/ 0 w 1608121"/>
              <a:gd name="connsiteY6" fmla="*/ 690310 h 13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121" h="1380620">
                <a:moveTo>
                  <a:pt x="0" y="690310"/>
                </a:moveTo>
                <a:lnTo>
                  <a:pt x="345155" y="0"/>
                </a:lnTo>
                <a:lnTo>
                  <a:pt x="1262966" y="0"/>
                </a:lnTo>
                <a:lnTo>
                  <a:pt x="1608121" y="690310"/>
                </a:lnTo>
                <a:lnTo>
                  <a:pt x="1262966" y="1380620"/>
                </a:lnTo>
                <a:lnTo>
                  <a:pt x="345155" y="1380620"/>
                </a:lnTo>
                <a:lnTo>
                  <a:pt x="0" y="690310"/>
                </a:lnTo>
                <a:close/>
              </a:path>
            </a:pathLst>
          </a:custGeom>
        </p:spPr>
        <p:style>
          <a:lnRef idx="2">
            <a:schemeClr val="accent4">
              <a:hueOff val="-1377"/>
              <a:satOff val="-510"/>
              <a:lumOff val="-2746"/>
              <a:alphaOff val="0"/>
            </a:schemeClr>
          </a:lnRef>
          <a:fillRef idx="1">
            <a:schemeClr val="accent4">
              <a:hueOff val="-1377"/>
              <a:satOff val="-510"/>
              <a:lumOff val="-2746"/>
              <a:alphaOff val="0"/>
            </a:schemeClr>
          </a:fillRef>
          <a:effectRef idx="1">
            <a:schemeClr val="accent4">
              <a:hueOff val="-1377"/>
              <a:satOff val="-510"/>
              <a:lumOff val="-274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062" tIns="235417" rIns="249062" bIns="235417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 smtClean="0"/>
              <a:t>Redundancy</a:t>
            </a:r>
            <a:endParaRPr lang="en-US" sz="1600" kern="1200" dirty="0"/>
          </a:p>
        </p:txBody>
      </p:sp>
      <p:sp>
        <p:nvSpPr>
          <p:cNvPr id="16" name="Hexagon 15"/>
          <p:cNvSpPr/>
          <p:nvPr/>
        </p:nvSpPr>
        <p:spPr>
          <a:xfrm>
            <a:off x="4389957" y="3520594"/>
            <a:ext cx="1608121" cy="138062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accent4">
              <a:hueOff val="-1377"/>
              <a:satOff val="-510"/>
              <a:lumOff val="-2746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623066" y="1997024"/>
            <a:ext cx="1608121" cy="1380620"/>
          </a:xfrm>
          <a:custGeom>
            <a:avLst/>
            <a:gdLst>
              <a:gd name="connsiteX0" fmla="*/ 0 w 1608121"/>
              <a:gd name="connsiteY0" fmla="*/ 690310 h 1380620"/>
              <a:gd name="connsiteX1" fmla="*/ 345155 w 1608121"/>
              <a:gd name="connsiteY1" fmla="*/ 0 h 1380620"/>
              <a:gd name="connsiteX2" fmla="*/ 1262966 w 1608121"/>
              <a:gd name="connsiteY2" fmla="*/ 0 h 1380620"/>
              <a:gd name="connsiteX3" fmla="*/ 1608121 w 1608121"/>
              <a:gd name="connsiteY3" fmla="*/ 690310 h 1380620"/>
              <a:gd name="connsiteX4" fmla="*/ 1262966 w 1608121"/>
              <a:gd name="connsiteY4" fmla="*/ 1380620 h 1380620"/>
              <a:gd name="connsiteX5" fmla="*/ 345155 w 1608121"/>
              <a:gd name="connsiteY5" fmla="*/ 1380620 h 1380620"/>
              <a:gd name="connsiteX6" fmla="*/ 0 w 1608121"/>
              <a:gd name="connsiteY6" fmla="*/ 690310 h 13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121" h="1380620">
                <a:moveTo>
                  <a:pt x="0" y="690310"/>
                </a:moveTo>
                <a:lnTo>
                  <a:pt x="345155" y="0"/>
                </a:lnTo>
                <a:lnTo>
                  <a:pt x="1262966" y="0"/>
                </a:lnTo>
                <a:lnTo>
                  <a:pt x="1608121" y="690310"/>
                </a:lnTo>
                <a:lnTo>
                  <a:pt x="1262966" y="1380620"/>
                </a:lnTo>
                <a:lnTo>
                  <a:pt x="345155" y="1380620"/>
                </a:lnTo>
                <a:lnTo>
                  <a:pt x="0" y="690310"/>
                </a:lnTo>
                <a:close/>
              </a:path>
            </a:pathLst>
          </a:custGeom>
        </p:spPr>
        <p:style>
          <a:lnRef idx="2">
            <a:schemeClr val="accent4">
              <a:hueOff val="-2755"/>
              <a:satOff val="-1020"/>
              <a:lumOff val="-5491"/>
              <a:alphaOff val="0"/>
            </a:schemeClr>
          </a:lnRef>
          <a:fillRef idx="1">
            <a:schemeClr val="accent4">
              <a:hueOff val="-2755"/>
              <a:satOff val="-1020"/>
              <a:lumOff val="-5491"/>
              <a:alphaOff val="0"/>
            </a:schemeClr>
          </a:fillRef>
          <a:effectRef idx="1">
            <a:schemeClr val="accent4">
              <a:hueOff val="-2755"/>
              <a:satOff val="-1020"/>
              <a:lumOff val="-54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062" tIns="235417" rIns="249062" bIns="235417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smtClean="0"/>
              <a:t>Monitoring &amp; automation</a:t>
            </a:r>
            <a:endParaRPr lang="en-US" sz="1700" kern="1200"/>
          </a:p>
        </p:txBody>
      </p:sp>
      <p:sp>
        <p:nvSpPr>
          <p:cNvPr id="18" name="Hexagon 17"/>
          <p:cNvSpPr/>
          <p:nvPr/>
        </p:nvSpPr>
        <p:spPr>
          <a:xfrm>
            <a:off x="3006938" y="1229360"/>
            <a:ext cx="1608121" cy="138062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accent4">
              <a:hueOff val="-2755"/>
              <a:satOff val="-1020"/>
              <a:lumOff val="-5491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/>
          <p:cNvSpPr/>
          <p:nvPr/>
        </p:nvSpPr>
        <p:spPr>
          <a:xfrm>
            <a:off x="4389957" y="1994084"/>
            <a:ext cx="1608121" cy="1380620"/>
          </a:xfrm>
          <a:custGeom>
            <a:avLst/>
            <a:gdLst>
              <a:gd name="connsiteX0" fmla="*/ 0 w 1608121"/>
              <a:gd name="connsiteY0" fmla="*/ 690310 h 1380620"/>
              <a:gd name="connsiteX1" fmla="*/ 345155 w 1608121"/>
              <a:gd name="connsiteY1" fmla="*/ 0 h 1380620"/>
              <a:gd name="connsiteX2" fmla="*/ 1262966 w 1608121"/>
              <a:gd name="connsiteY2" fmla="*/ 0 h 1380620"/>
              <a:gd name="connsiteX3" fmla="*/ 1608121 w 1608121"/>
              <a:gd name="connsiteY3" fmla="*/ 690310 h 1380620"/>
              <a:gd name="connsiteX4" fmla="*/ 1262966 w 1608121"/>
              <a:gd name="connsiteY4" fmla="*/ 1380620 h 1380620"/>
              <a:gd name="connsiteX5" fmla="*/ 345155 w 1608121"/>
              <a:gd name="connsiteY5" fmla="*/ 1380620 h 1380620"/>
              <a:gd name="connsiteX6" fmla="*/ 0 w 1608121"/>
              <a:gd name="connsiteY6" fmla="*/ 690310 h 13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121" h="1380620">
                <a:moveTo>
                  <a:pt x="0" y="690310"/>
                </a:moveTo>
                <a:lnTo>
                  <a:pt x="345155" y="0"/>
                </a:lnTo>
                <a:lnTo>
                  <a:pt x="1262966" y="0"/>
                </a:lnTo>
                <a:lnTo>
                  <a:pt x="1608121" y="690310"/>
                </a:lnTo>
                <a:lnTo>
                  <a:pt x="1262966" y="1380620"/>
                </a:lnTo>
                <a:lnTo>
                  <a:pt x="345155" y="1380620"/>
                </a:lnTo>
                <a:lnTo>
                  <a:pt x="0" y="690310"/>
                </a:lnTo>
                <a:close/>
              </a:path>
            </a:pathLst>
          </a:custGeom>
        </p:spPr>
        <p:style>
          <a:lnRef idx="2">
            <a:schemeClr val="accent4">
              <a:hueOff val="-4132"/>
              <a:satOff val="-1529"/>
              <a:lumOff val="-8237"/>
              <a:alphaOff val="0"/>
            </a:schemeClr>
          </a:lnRef>
          <a:fillRef idx="1">
            <a:schemeClr val="accent4">
              <a:hueOff val="-4132"/>
              <a:satOff val="-1529"/>
              <a:lumOff val="-8237"/>
              <a:alphaOff val="0"/>
            </a:schemeClr>
          </a:fillRef>
          <a:effectRef idx="1">
            <a:schemeClr val="accent4">
              <a:hueOff val="-4132"/>
              <a:satOff val="-1529"/>
              <a:lumOff val="-823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062" tIns="235417" rIns="249062" bIns="235417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/>
              <a:t>Scalability</a:t>
            </a:r>
            <a:endParaRPr lang="en-US" sz="1700" kern="1200" dirty="0"/>
          </a:p>
        </p:txBody>
      </p:sp>
      <p:sp>
        <p:nvSpPr>
          <p:cNvPr id="20" name="Hexagon 19"/>
          <p:cNvSpPr/>
          <p:nvPr/>
        </p:nvSpPr>
        <p:spPr>
          <a:xfrm>
            <a:off x="5773828" y="2770201"/>
            <a:ext cx="1608121" cy="138062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</p:spPr>
        <p:style>
          <a:lnRef idx="2">
            <a:schemeClr val="accent4">
              <a:hueOff val="-4132"/>
              <a:satOff val="-1529"/>
              <a:lumOff val="-8237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 20"/>
          <p:cNvSpPr/>
          <p:nvPr/>
        </p:nvSpPr>
        <p:spPr>
          <a:xfrm>
            <a:off x="5773828" y="1244059"/>
            <a:ext cx="1608121" cy="1380620"/>
          </a:xfrm>
          <a:custGeom>
            <a:avLst/>
            <a:gdLst>
              <a:gd name="connsiteX0" fmla="*/ 0 w 1608121"/>
              <a:gd name="connsiteY0" fmla="*/ 690310 h 1380620"/>
              <a:gd name="connsiteX1" fmla="*/ 345155 w 1608121"/>
              <a:gd name="connsiteY1" fmla="*/ 0 h 1380620"/>
              <a:gd name="connsiteX2" fmla="*/ 1262966 w 1608121"/>
              <a:gd name="connsiteY2" fmla="*/ 0 h 1380620"/>
              <a:gd name="connsiteX3" fmla="*/ 1608121 w 1608121"/>
              <a:gd name="connsiteY3" fmla="*/ 690310 h 1380620"/>
              <a:gd name="connsiteX4" fmla="*/ 1262966 w 1608121"/>
              <a:gd name="connsiteY4" fmla="*/ 1380620 h 1380620"/>
              <a:gd name="connsiteX5" fmla="*/ 345155 w 1608121"/>
              <a:gd name="connsiteY5" fmla="*/ 1380620 h 1380620"/>
              <a:gd name="connsiteX6" fmla="*/ 0 w 1608121"/>
              <a:gd name="connsiteY6" fmla="*/ 690310 h 1380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08121" h="1380620">
                <a:moveTo>
                  <a:pt x="0" y="690310"/>
                </a:moveTo>
                <a:lnTo>
                  <a:pt x="345155" y="0"/>
                </a:lnTo>
                <a:lnTo>
                  <a:pt x="1262966" y="0"/>
                </a:lnTo>
                <a:lnTo>
                  <a:pt x="1608121" y="690310"/>
                </a:lnTo>
                <a:lnTo>
                  <a:pt x="1262966" y="1380620"/>
                </a:lnTo>
                <a:lnTo>
                  <a:pt x="345155" y="1380620"/>
                </a:lnTo>
                <a:lnTo>
                  <a:pt x="0" y="690310"/>
                </a:lnTo>
                <a:close/>
              </a:path>
            </a:pathLst>
          </a:custGeom>
        </p:spPr>
        <p:style>
          <a:lnRef idx="2">
            <a:schemeClr val="accent4">
              <a:hueOff val="-5510"/>
              <a:satOff val="-2039"/>
              <a:lumOff val="-10982"/>
              <a:alphaOff val="0"/>
            </a:schemeClr>
          </a:lnRef>
          <a:fillRef idx="1">
            <a:schemeClr val="accent4">
              <a:hueOff val="-5510"/>
              <a:satOff val="-2039"/>
              <a:lumOff val="-10982"/>
              <a:alphaOff val="0"/>
            </a:schemeClr>
          </a:fillRef>
          <a:effectRef idx="1">
            <a:schemeClr val="accent4">
              <a:hueOff val="-5510"/>
              <a:satOff val="-2039"/>
              <a:lumOff val="-109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9062" tIns="235417" rIns="249062" bIns="235417" numCol="1" spcCol="1270" anchor="ctr" anchorCtr="0">
            <a:noAutofit/>
          </a:bodyPr>
          <a:lstStyle/>
          <a:p>
            <a:pPr lvl="0" algn="ctr" defTabSz="755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dirty="0" smtClean="0"/>
              <a:t>Simplicity</a:t>
            </a:r>
            <a:endParaRPr lang="en-US" sz="1700" kern="1200" dirty="0"/>
          </a:p>
        </p:txBody>
      </p:sp>
      <p:sp>
        <p:nvSpPr>
          <p:cNvPr id="22" name="Hexagon 21"/>
          <p:cNvSpPr/>
          <p:nvPr/>
        </p:nvSpPr>
        <p:spPr>
          <a:xfrm>
            <a:off x="7157700" y="2014296"/>
            <a:ext cx="1608121" cy="1380620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accent4">
              <a:hueOff val="-5510"/>
              <a:satOff val="-2039"/>
              <a:lumOff val="-10982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24102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7" grpId="0" animBg="1"/>
      <p:bldP spid="19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Considerations </a:t>
            </a:r>
            <a:r>
              <a:rPr lang="en-US" dirty="0" smtClean="0">
                <a:latin typeface="+mj-lt"/>
              </a:rPr>
              <a:t>for </a:t>
            </a:r>
            <a:r>
              <a:rPr lang="en-US" dirty="0" smtClean="0">
                <a:latin typeface="+mj-lt"/>
              </a:rPr>
              <a:t>MongoDB on </a:t>
            </a:r>
            <a:r>
              <a:rPr lang="en-US" dirty="0" err="1" smtClean="0">
                <a:latin typeface="+mj-lt"/>
              </a:rPr>
              <a:t>OpenShift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724400" y="1780359"/>
            <a:ext cx="3962404" cy="2257117"/>
          </a:xfrm>
        </p:spPr>
        <p:txBody>
          <a:bodyPr anchor="t">
            <a:norm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rgbClr val="494747"/>
                </a:solidFill>
              </a:rPr>
              <a:t>Managing MongoDB Data</a:t>
            </a:r>
            <a:endParaRPr lang="en-US" sz="1200" dirty="0" smtClean="0">
              <a:solidFill>
                <a:srgbClr val="494747"/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rgbClr val="494747"/>
                </a:solidFill>
              </a:rPr>
              <a:t>Replica </a:t>
            </a:r>
            <a:r>
              <a:rPr lang="en-US" sz="1200" dirty="0" smtClean="0">
                <a:solidFill>
                  <a:srgbClr val="494747"/>
                </a:solidFill>
              </a:rPr>
              <a:t>Set </a:t>
            </a:r>
            <a:r>
              <a:rPr lang="en-US" sz="1200" dirty="0" smtClean="0">
                <a:solidFill>
                  <a:srgbClr val="494747"/>
                </a:solidFill>
              </a:rPr>
              <a:t>Requirements  (</a:t>
            </a:r>
            <a:r>
              <a:rPr lang="en-US" sz="1200" dirty="0" smtClean="0">
                <a:solidFill>
                  <a:srgbClr val="494747"/>
                </a:solidFill>
              </a:rPr>
              <a:t>Use DNS/expose port)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smtClean="0">
                <a:solidFill>
                  <a:srgbClr val="494747"/>
                </a:solidFill>
              </a:rPr>
              <a:t>Rack </a:t>
            </a:r>
            <a:r>
              <a:rPr lang="en-US" sz="1200" dirty="0" smtClean="0">
                <a:solidFill>
                  <a:srgbClr val="494747"/>
                </a:solidFill>
              </a:rPr>
              <a:t>awareness </a:t>
            </a:r>
            <a:r>
              <a:rPr lang="en-US" sz="1200" dirty="0" err="1" smtClean="0">
                <a:solidFill>
                  <a:srgbClr val="494747"/>
                </a:solidFill>
              </a:rPr>
              <a:t>Spreadness</a:t>
            </a:r>
            <a:r>
              <a:rPr lang="en-US" sz="1200" dirty="0" smtClean="0">
                <a:solidFill>
                  <a:srgbClr val="494747"/>
                </a:solidFill>
              </a:rPr>
              <a:t>/Anti-Affinity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dirty="0" smtClean="0">
                <a:solidFill>
                  <a:srgbClr val="494747"/>
                </a:solidFill>
              </a:rPr>
              <a:t>Performance &amp; Diagnostic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200" dirty="0">
                <a:solidFill>
                  <a:srgbClr val="494747"/>
                </a:solidFill>
              </a:rPr>
              <a:t>Monitoring &amp; </a:t>
            </a:r>
            <a:r>
              <a:rPr lang="en-US" altLang="zh-TW" sz="1200" dirty="0" smtClean="0">
                <a:solidFill>
                  <a:srgbClr val="494747"/>
                </a:solidFill>
              </a:rPr>
              <a:t>Backup</a:t>
            </a:r>
            <a:endParaRPr lang="en-US" altLang="zh-TW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9" y="1677741"/>
            <a:ext cx="3303629" cy="23597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424" y="1824874"/>
            <a:ext cx="449324" cy="449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05" y="2639112"/>
            <a:ext cx="449324" cy="4493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62" y="3415687"/>
            <a:ext cx="449324" cy="44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1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1. Managing MongoDB Data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19100" y="1231900"/>
            <a:ext cx="5016500" cy="35687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494747"/>
                </a:solidFill>
                <a:latin typeface="+mj-lt"/>
              </a:rPr>
              <a:t>Consideration: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The data inside container instance does not survive re-scheduling</a:t>
            </a:r>
            <a:endParaRPr lang="en-US" sz="1200" dirty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 smtClean="0">
                <a:solidFill>
                  <a:srgbClr val="494747"/>
                </a:solidFill>
                <a:latin typeface="+mj-lt"/>
              </a:rPr>
              <a:t>Recommendation: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Use</a:t>
            </a:r>
            <a:r>
              <a:rPr lang="en-US" sz="1200" b="1" dirty="0" smtClean="0">
                <a:solidFill>
                  <a:srgbClr val="494747"/>
                </a:solidFill>
                <a:latin typeface="+mj-lt"/>
              </a:rPr>
              <a:t> </a:t>
            </a:r>
            <a:r>
              <a:rPr lang="en-US" sz="1200" b="1" dirty="0" smtClean="0">
                <a:solidFill>
                  <a:srgbClr val="494747"/>
                </a:solidFill>
                <a:latin typeface="+mj-lt"/>
              </a:rPr>
              <a:t>Persistent Volume 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for your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mongodb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dbpath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Provision PVs for your environment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Claim PV for each of your MongoDB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dockers</a:t>
            </a:r>
            <a:endParaRPr lang="en-US" altLang="zh-TW" sz="1200" dirty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zh-TW" sz="1200" dirty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494747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54600" y="1231900"/>
            <a:ext cx="3619500" cy="330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Persistent Volume</a:t>
            </a:r>
          </a:p>
          <a:p>
            <a:pPr algn="ctr"/>
            <a:endParaRPr kumimoji="1" lang="en-US" altLang="zh-TW" dirty="0"/>
          </a:p>
          <a:p>
            <a:pPr marL="342900" indent="-342900">
              <a:buFont typeface="Arial"/>
              <a:buChar char="•"/>
            </a:pPr>
            <a:r>
              <a:rPr kumimoji="1" lang="en-US" altLang="zh-TW" sz="1600" dirty="0" smtClean="0"/>
              <a:t>Network attached storage</a:t>
            </a:r>
          </a:p>
          <a:p>
            <a:endParaRPr kumimoji="1" lang="en-US" altLang="zh-TW" sz="1600" dirty="0" smtClean="0"/>
          </a:p>
          <a:p>
            <a:pPr marL="342900" indent="-342900">
              <a:buFont typeface="Arial"/>
              <a:buChar char="•"/>
            </a:pPr>
            <a:r>
              <a:rPr kumimoji="1" lang="en-US" altLang="zh-TW" sz="1600" dirty="0" smtClean="0"/>
              <a:t>Lifecycle independent of pods/containers</a:t>
            </a:r>
          </a:p>
          <a:p>
            <a:pPr marL="342900" indent="-342900">
              <a:buFont typeface="Arial"/>
              <a:buChar char="•"/>
            </a:pPr>
            <a:endParaRPr kumimoji="1" lang="en-US" altLang="zh-TW" sz="1600" dirty="0"/>
          </a:p>
          <a:p>
            <a:pPr marL="342900" indent="-342900">
              <a:buFont typeface="Arial"/>
              <a:buChar char="•"/>
            </a:pPr>
            <a:r>
              <a:rPr kumimoji="1" lang="en-US" altLang="zh-TW" sz="1600" dirty="0" smtClean="0"/>
              <a:t>Modeled as resources</a:t>
            </a:r>
          </a:p>
          <a:p>
            <a:pPr marL="342900" indent="-342900">
              <a:buFont typeface="Arial"/>
              <a:buChar char="•"/>
            </a:pPr>
            <a:endParaRPr kumimoji="1" lang="en-US" altLang="zh-TW" sz="1600" dirty="0"/>
          </a:p>
          <a:p>
            <a:pPr marL="342900" indent="-342900">
              <a:buFont typeface="Arial"/>
              <a:buChar char="•"/>
            </a:pPr>
            <a:r>
              <a:rPr kumimoji="1" lang="en-US" altLang="zh-TW" sz="1600" dirty="0" smtClean="0"/>
              <a:t>Can only request by size. No IOPS/throughput guarantee</a:t>
            </a:r>
          </a:p>
          <a:p>
            <a:pPr marL="342900" indent="-342900">
              <a:buFont typeface="Arial"/>
              <a:buChar char="•"/>
            </a:pPr>
            <a:endParaRPr kumimoji="1" lang="en-US" altLang="zh-TW" dirty="0" smtClean="0"/>
          </a:p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112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Persistent Volumes</a:t>
            </a:r>
            <a:endParaRPr lang="en-US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714500"/>
            <a:ext cx="8115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7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j-lt"/>
              </a:rPr>
              <a:t>Add MongoDB in </a:t>
            </a:r>
            <a:r>
              <a:rPr lang="en-US" altLang="zh-CN" dirty="0" err="1" smtClean="0">
                <a:latin typeface="+mj-lt"/>
              </a:rPr>
              <a:t>OpenShift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28230"/>
            <a:ext cx="4762500" cy="31135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435100" y="2438400"/>
            <a:ext cx="1219200" cy="55880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675" y="3086100"/>
            <a:ext cx="2482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Choose appropriately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60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+mj-lt"/>
              </a:rPr>
              <a:t>Add MongoDB in </a:t>
            </a:r>
            <a:r>
              <a:rPr lang="en-US" altLang="zh-CN" dirty="0" err="1" smtClean="0">
                <a:latin typeface="+mj-lt"/>
              </a:rPr>
              <a:t>OpenShift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1019634"/>
            <a:ext cx="6215115" cy="41238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739900" y="3632200"/>
            <a:ext cx="1765300" cy="114300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5475" y="3102521"/>
            <a:ext cx="24828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Size of PV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069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2. MongoDB Replica Set/</a:t>
            </a:r>
            <a:r>
              <a:rPr lang="en-US" dirty="0" err="1" smtClean="0">
                <a:latin typeface="+mj-lt"/>
              </a:rPr>
              <a:t>Sharding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19100" y="1231900"/>
            <a:ext cx="7061200" cy="35687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494747"/>
                </a:solidFill>
                <a:latin typeface="+mj-lt"/>
              </a:rPr>
              <a:t>Consideration: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Replica Set/Shard  members must be visible to each other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Replica set must be initialized out of band, not supported by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OpenShift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 presently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 smtClean="0">
                <a:solidFill>
                  <a:srgbClr val="494747"/>
                </a:solidFill>
                <a:latin typeface="+mj-lt"/>
              </a:rPr>
              <a:t>Recommendations: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Configure appropriate </a:t>
            </a:r>
            <a:r>
              <a:rPr lang="en-US" altLang="zh-TW" sz="1200" b="1" dirty="0" smtClean="0">
                <a:solidFill>
                  <a:srgbClr val="494747"/>
                </a:solidFill>
                <a:latin typeface="+mj-lt"/>
              </a:rPr>
              <a:t>Service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(port forwarding) &amp; </a:t>
            </a:r>
            <a:r>
              <a:rPr lang="en-US" altLang="zh-TW" sz="1200" b="1" dirty="0" smtClean="0">
                <a:solidFill>
                  <a:srgbClr val="494747"/>
                </a:solidFill>
                <a:latin typeface="+mj-lt"/>
              </a:rPr>
              <a:t>Routes</a:t>
            </a: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Manage the MongoDB cluster  membership via  MongoDB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OpsManager</a:t>
            </a:r>
            <a:endParaRPr lang="en-US" sz="1200" dirty="0">
              <a:solidFill>
                <a:srgbClr val="49474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813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Initialize Replica Set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9144000" cy="3975652"/>
          </a:xfrm>
          <a:prstGeom prst="rect">
            <a:avLst/>
          </a:prstGeom>
        </p:spPr>
      </p:pic>
      <p:pic>
        <p:nvPicPr>
          <p:cNvPr id="9" name="Shape 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7606" y="3822700"/>
            <a:ext cx="1291694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67"/>
          <p:cNvSpPr txBox="1"/>
          <p:nvPr/>
        </p:nvSpPr>
        <p:spPr>
          <a:xfrm>
            <a:off x="7265850" y="4162995"/>
            <a:ext cx="1813199" cy="4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 Manager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781800" y="2832100"/>
            <a:ext cx="594505" cy="99060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810000" y="2832100"/>
            <a:ext cx="1997606" cy="99060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987800" y="3975100"/>
            <a:ext cx="1651000" cy="152400"/>
          </a:xfrm>
          <a:prstGeom prst="straightConnector1">
            <a:avLst/>
          </a:prstGeom>
          <a:ln w="190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4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What is </a:t>
            </a:r>
            <a:r>
              <a:rPr kumimoji="1" lang="en-US" altLang="zh-TW" sz="2400" b="1" dirty="0" err="1" smtClean="0">
                <a:latin typeface="+mj-lt"/>
                <a:cs typeface="Arial"/>
              </a:rPr>
              <a:t>OpenShift</a:t>
            </a:r>
            <a:r>
              <a:rPr kumimoji="1" lang="en-US" altLang="zh-TW" sz="2400" b="1" dirty="0" smtClean="0">
                <a:latin typeface="+mj-lt"/>
                <a:cs typeface="Arial"/>
              </a:rPr>
              <a:t>?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4445000" y="1235531"/>
            <a:ext cx="4432300" cy="3272970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557" indent="-228557" algn="l" defTabSz="91421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1pPr>
            <a:lvl2pPr marL="68567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2pPr>
            <a:lvl3pPr marL="1142774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3pPr>
            <a:lvl4pPr marL="159988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4pPr>
            <a:lvl5pPr marL="205698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5pPr>
            <a:lvl6pPr marL="251409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3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494747"/>
                </a:solidFill>
                <a:latin typeface="+mn-lt"/>
              </a:rPr>
              <a:t>Platform as a Service by RedHat</a:t>
            </a:r>
          </a:p>
          <a:p>
            <a:r>
              <a:rPr lang="en-US" sz="2000" smtClean="0">
                <a:solidFill>
                  <a:srgbClr val="494747"/>
                </a:solidFill>
                <a:latin typeface="+mn-lt"/>
              </a:rPr>
              <a:t>Open Source</a:t>
            </a:r>
          </a:p>
          <a:p>
            <a:r>
              <a:rPr lang="en-US" sz="2000" smtClean="0">
                <a:solidFill>
                  <a:srgbClr val="494747"/>
                </a:solidFill>
                <a:latin typeface="+mn-lt"/>
              </a:rPr>
              <a:t>Standards Based</a:t>
            </a:r>
          </a:p>
          <a:p>
            <a:r>
              <a:rPr lang="en-US" sz="2000" smtClean="0">
                <a:solidFill>
                  <a:srgbClr val="494747"/>
                </a:solidFill>
                <a:latin typeface="+mn-lt"/>
              </a:rPr>
              <a:t>Revamped for container technology</a:t>
            </a:r>
          </a:p>
          <a:p>
            <a:r>
              <a:rPr lang="en-US" altLang="zh-TW" sz="2000" smtClean="0">
                <a:solidFill>
                  <a:srgbClr val="494747"/>
                </a:solidFill>
                <a:latin typeface="+mn-lt"/>
              </a:rPr>
              <a:t>Different Flavors</a:t>
            </a:r>
          </a:p>
          <a:p>
            <a:pPr lvl="1"/>
            <a:r>
              <a:rPr lang="en-US" altLang="zh-TW" sz="1600" smtClean="0">
                <a:solidFill>
                  <a:srgbClr val="494747"/>
                </a:solidFill>
                <a:latin typeface="+mn-lt"/>
              </a:rPr>
              <a:t>In Cloud: Online/Dedicated</a:t>
            </a:r>
          </a:p>
          <a:p>
            <a:pPr lvl="1"/>
            <a:r>
              <a:rPr lang="en-US" altLang="zh-TW" sz="1600" smtClean="0">
                <a:solidFill>
                  <a:srgbClr val="494747"/>
                </a:solidFill>
                <a:latin typeface="+mn-lt"/>
              </a:rPr>
              <a:t>On-Prem: Enterprise </a:t>
            </a:r>
          </a:p>
          <a:p>
            <a:pPr lvl="1"/>
            <a:r>
              <a:rPr lang="en-US" altLang="zh-TW" sz="1600" smtClean="0">
                <a:solidFill>
                  <a:srgbClr val="494747"/>
                </a:solidFill>
                <a:latin typeface="+mn-lt"/>
              </a:rPr>
              <a:t>Build your own: Origin</a:t>
            </a:r>
          </a:p>
          <a:p>
            <a:endParaRPr lang="en-US" altLang="zh-TW" sz="2000" smtClean="0">
              <a:solidFill>
                <a:srgbClr val="494747"/>
              </a:solidFill>
              <a:latin typeface="+mn-lt"/>
            </a:endParaRPr>
          </a:p>
          <a:p>
            <a:endParaRPr lang="en-US" sz="2000" dirty="0">
              <a:solidFill>
                <a:srgbClr val="494747"/>
              </a:solidFill>
              <a:latin typeface="+mn-lt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11300"/>
            <a:ext cx="3444178" cy="27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6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3</a:t>
            </a:r>
            <a:r>
              <a:rPr lang="en-US" dirty="0" smtClean="0">
                <a:latin typeface="+mj-lt"/>
              </a:rPr>
              <a:t>. Rack/Zone Awareness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19100" y="1231900"/>
            <a:ext cx="5016500" cy="35687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494747"/>
                </a:solidFill>
                <a:latin typeface="+mj-lt"/>
              </a:rPr>
              <a:t>Consideration: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MongoDB provides own HA, nodes must spread 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over different racks/zones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 smtClean="0">
                <a:solidFill>
                  <a:srgbClr val="494747"/>
                </a:solidFill>
                <a:latin typeface="+mj-lt"/>
              </a:rPr>
              <a:t>Recommendations: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Configure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OpenShift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scheduler policy to use</a:t>
            </a:r>
          </a:p>
          <a:p>
            <a:pPr marL="457113" lvl="1" indent="0">
              <a:lnSpc>
                <a:spcPct val="150000"/>
              </a:lnSpc>
              <a:buNone/>
            </a:pPr>
            <a:r>
              <a:rPr lang="en-US" altLang="zh-TW" sz="1400" b="1" dirty="0" err="1">
                <a:solidFill>
                  <a:srgbClr val="494747"/>
                </a:solidFill>
                <a:latin typeface="+mj-lt"/>
              </a:rPr>
              <a:t>ServiceSpreadingPriority</a:t>
            </a:r>
            <a:endParaRPr lang="en-US" altLang="zh-TW" sz="1400" b="1" dirty="0" smtClean="0">
              <a:solidFill>
                <a:srgbClr val="494747"/>
              </a:solidFill>
              <a:latin typeface="+mj-lt"/>
            </a:endParaRPr>
          </a:p>
        </p:txBody>
      </p:sp>
      <p:pic>
        <p:nvPicPr>
          <p:cNvPr id="5" name="Picture 4" descr="single-datacen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43" y="1231900"/>
            <a:ext cx="5010149" cy="33401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42917" y="4289395"/>
            <a:ext cx="725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1</a:t>
            </a:r>
            <a:endParaRPr lang="zh-TW" alt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758263" y="4301123"/>
            <a:ext cx="76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2</a:t>
            </a:r>
            <a:endParaRPr lang="zh-TW" alt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927317" y="4302095"/>
            <a:ext cx="753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3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5970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Modify Scheduler Policy</a:t>
            </a:r>
            <a:endParaRPr lang="en-US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742917" y="4289395"/>
            <a:ext cx="725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1</a:t>
            </a:r>
            <a:endParaRPr lang="zh-TW" alt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6758263" y="4301123"/>
            <a:ext cx="76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2</a:t>
            </a:r>
            <a:endParaRPr lang="zh-TW" alt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7927317" y="4302095"/>
            <a:ext cx="7533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rgbClr val="494747"/>
                </a:solidFill>
              </a:rPr>
              <a:t>zone 3</a:t>
            </a:r>
            <a:endParaRPr lang="zh-TW" alt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09" y="1436566"/>
            <a:ext cx="5994508" cy="35545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6900" y="1021812"/>
            <a:ext cx="872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4"/>
              </a:rPr>
              <a:t>https://docs.openshift.com/enterprise/3.1/admin_guide/scheduler.html#modifying-scheduler-</a:t>
            </a:r>
            <a:r>
              <a:rPr lang="en-US" altLang="zh-TW" sz="1200" dirty="0" smtClean="0">
                <a:hlinkClick r:id="rId4"/>
              </a:rPr>
              <a:t>policy</a:t>
            </a:r>
            <a:endParaRPr lang="en-US" altLang="zh-TW" sz="1200" dirty="0" smtClean="0"/>
          </a:p>
          <a:p>
            <a:endParaRPr lang="zh-TW" alt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739900" y="2768600"/>
            <a:ext cx="939800" cy="863600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0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4. Performance &amp; Diagnostics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19100" y="1231900"/>
            <a:ext cx="6756400" cy="35687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494747"/>
                </a:solidFill>
                <a:latin typeface="+mj-lt"/>
              </a:rPr>
              <a:t>Consideration: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IOPS/Throughput are key performance metrics but not well managed in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OpenShift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Network </a:t>
            </a:r>
            <a:r>
              <a:rPr lang="en-US" sz="1200" dirty="0">
                <a:solidFill>
                  <a:srgbClr val="494747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ttached storage are typically less performing than DAS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 smtClean="0">
                <a:solidFill>
                  <a:srgbClr val="494747"/>
                </a:solidFill>
                <a:latin typeface="+mj-lt"/>
              </a:rPr>
              <a:t>Recommendations: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Dedicated PV for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mongodb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pods, isolation from the storage layer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Optimize storage for Random IO </a:t>
            </a: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PING/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Netstat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utility on MongoDB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docker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8563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5</a:t>
            </a:r>
            <a:r>
              <a:rPr lang="en-US" dirty="0" smtClean="0">
                <a:latin typeface="+mj-lt"/>
              </a:rPr>
              <a:t>. Monitoring &amp; Backup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19100" y="1231900"/>
            <a:ext cx="5016500" cy="356870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rgbClr val="494747"/>
                </a:solidFill>
                <a:latin typeface="+mj-lt"/>
              </a:rPr>
              <a:t>Consideration: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OpenShift</a:t>
            </a:r>
            <a:r>
              <a:rPr lang="en-US" sz="1200" dirty="0">
                <a:solidFill>
                  <a:srgbClr val="494747"/>
                </a:solidFill>
                <a:latin typeface="+mj-lt"/>
              </a:rPr>
              <a:t> 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platform’s monitoring limited in system level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MongoDB has a few dozen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db</a:t>
            </a: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 specific metrics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 smtClean="0">
                <a:solidFill>
                  <a:srgbClr val="494747"/>
                </a:solidFill>
                <a:latin typeface="+mj-lt"/>
              </a:rPr>
              <a:t>Database backup &amp; restore is not managed by </a:t>
            </a:r>
            <a:r>
              <a:rPr lang="en-US" sz="1200" dirty="0" err="1" smtClean="0">
                <a:solidFill>
                  <a:srgbClr val="494747"/>
                </a:solidFill>
                <a:latin typeface="+mj-lt"/>
              </a:rPr>
              <a:t>Openshift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b="1" dirty="0" smtClean="0">
                <a:solidFill>
                  <a:srgbClr val="494747"/>
                </a:solidFill>
                <a:latin typeface="+mj-lt"/>
              </a:rPr>
              <a:t>Recommendations:</a:t>
            </a:r>
            <a:endParaRPr lang="en-US" sz="1200" dirty="0" smtClean="0">
              <a:solidFill>
                <a:srgbClr val="494747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Using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MongoDB’s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</a:t>
            </a:r>
            <a:r>
              <a:rPr lang="en-US" altLang="zh-TW" sz="1200" dirty="0" err="1" smtClean="0">
                <a:solidFill>
                  <a:srgbClr val="494747"/>
                </a:solidFill>
                <a:latin typeface="+mj-lt"/>
              </a:rPr>
              <a:t>OpsManager</a:t>
            </a:r>
            <a:r>
              <a:rPr lang="en-US" altLang="zh-TW" sz="1200" dirty="0" smtClean="0">
                <a:solidFill>
                  <a:srgbClr val="494747"/>
                </a:solidFill>
                <a:latin typeface="+mj-lt"/>
              </a:rPr>
              <a:t> which provides:</a:t>
            </a:r>
            <a:endParaRPr lang="en-US" altLang="zh-TW" sz="1000" b="1" dirty="0" smtClean="0">
              <a:solidFill>
                <a:srgbClr val="494747"/>
              </a:solidFill>
              <a:latin typeface="+mj-lt"/>
            </a:endParaRPr>
          </a:p>
          <a:p>
            <a:pPr marL="457113" lvl="1" indent="0">
              <a:lnSpc>
                <a:spcPct val="150000"/>
              </a:lnSpc>
              <a:buNone/>
            </a:pPr>
            <a:r>
              <a:rPr lang="en-US" altLang="zh-TW" sz="1000" b="1" dirty="0" smtClean="0">
                <a:solidFill>
                  <a:srgbClr val="494747"/>
                </a:solidFill>
                <a:latin typeface="+mj-lt"/>
              </a:rPr>
              <a:t>Monitoring / </a:t>
            </a:r>
            <a:r>
              <a:rPr lang="en-US" altLang="zh-TW" sz="1000" b="1" dirty="0" smtClean="0">
                <a:solidFill>
                  <a:srgbClr val="494747"/>
                </a:solidFill>
                <a:latin typeface="+mj-lt"/>
              </a:rPr>
              <a:t>Backup &amp; Restore / Cluster management </a:t>
            </a:r>
          </a:p>
        </p:txBody>
      </p:sp>
    </p:spTree>
    <p:extLst>
      <p:ext uri="{BB962C8B-B14F-4D97-AF65-F5344CB8AC3E}">
        <p14:creationId xmlns:p14="http://schemas.microsoft.com/office/powerpoint/2010/main" val="367986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+mj-lt"/>
              </a:rPr>
              <a:t>OpenShift</a:t>
            </a:r>
            <a:r>
              <a:rPr lang="en-US" dirty="0" smtClean="0">
                <a:latin typeface="+mj-lt"/>
              </a:rPr>
              <a:t>  and </a:t>
            </a:r>
            <a:r>
              <a:rPr lang="en-US" dirty="0" err="1" smtClean="0">
                <a:latin typeface="+mj-lt"/>
              </a:rPr>
              <a:t>OpsManager</a:t>
            </a:r>
            <a:endParaRPr lang="en-US" dirty="0">
              <a:latin typeface="+mj-lt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610100" y="2186761"/>
            <a:ext cx="3962404" cy="2572896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Initiate Replica Set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Manage the cluster relationship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Monitoring </a:t>
            </a:r>
            <a:r>
              <a:rPr lang="en-US" altLang="zh-TW" sz="1400" dirty="0" err="1" smtClean="0">
                <a:solidFill>
                  <a:srgbClr val="494747"/>
                </a:solidFill>
              </a:rPr>
              <a:t>mongodb</a:t>
            </a:r>
            <a:r>
              <a:rPr lang="en-US" altLang="zh-TW" sz="1400" dirty="0" smtClean="0">
                <a:solidFill>
                  <a:srgbClr val="494747"/>
                </a:solidFill>
              </a:rPr>
              <a:t> specific metrics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Backup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Scale out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494747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1326004"/>
            <a:ext cx="0" cy="3433653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/>
          <p:cNvSpPr txBox="1">
            <a:spLocks/>
          </p:cNvSpPr>
          <p:nvPr/>
        </p:nvSpPr>
        <p:spPr>
          <a:xfrm>
            <a:off x="285750" y="2186760"/>
            <a:ext cx="3676650" cy="2343849"/>
          </a:xfrm>
          <a:prstGeom prst="rect">
            <a:avLst/>
          </a:prstGeom>
        </p:spPr>
        <p:txBody>
          <a:bodyPr vert="horz" lIns="91424" tIns="45718" rIns="91424" bIns="45718" rtlCol="0" anchor="t">
            <a:normAutofit/>
          </a:bodyPr>
          <a:lstStyle>
            <a:lvl1pPr marL="228557" indent="-228557" algn="l" defTabSz="91421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1pPr>
            <a:lvl2pPr marL="68567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2pPr>
            <a:lvl3pPr marL="1142774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3pPr>
            <a:lvl4pPr marL="159988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4pPr>
            <a:lvl5pPr marL="205698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5pPr>
            <a:lvl6pPr marL="251409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8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7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30" indent="-228557" algn="l" defTabSz="91421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Provision </a:t>
            </a:r>
            <a:r>
              <a:rPr lang="en-US" altLang="zh-TW" sz="1400" dirty="0" err="1" smtClean="0">
                <a:solidFill>
                  <a:srgbClr val="494747"/>
                </a:solidFill>
              </a:rPr>
              <a:t>mongodb</a:t>
            </a:r>
            <a:r>
              <a:rPr lang="en-US" altLang="zh-TW" sz="1400" dirty="0" smtClean="0">
                <a:solidFill>
                  <a:srgbClr val="494747"/>
                </a:solidFill>
              </a:rPr>
              <a:t> </a:t>
            </a:r>
            <a:r>
              <a:rPr lang="en-US" altLang="zh-TW" sz="1400" dirty="0" err="1" smtClean="0">
                <a:solidFill>
                  <a:srgbClr val="494747"/>
                </a:solidFill>
              </a:rPr>
              <a:t>docker</a:t>
            </a:r>
            <a:r>
              <a:rPr lang="en-US" altLang="zh-TW" sz="1400" dirty="0" smtClean="0">
                <a:solidFill>
                  <a:srgbClr val="494747"/>
                </a:solidFill>
              </a:rPr>
              <a:t> instance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Reschedule the pod when necessary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Monitor instance health  </a:t>
            </a:r>
          </a:p>
          <a:p>
            <a:pPr>
              <a:lnSpc>
                <a:spcPct val="150000"/>
              </a:lnSpc>
            </a:pPr>
            <a:r>
              <a:rPr lang="en-US" altLang="zh-TW" sz="1400" dirty="0" smtClean="0">
                <a:solidFill>
                  <a:srgbClr val="494747"/>
                </a:solidFill>
              </a:rPr>
              <a:t>Manage storage, network, computing resources</a:t>
            </a:r>
            <a:endParaRPr lang="en-US" altLang="zh-TW" sz="1200" dirty="0" smtClean="0">
              <a:solidFill>
                <a:srgbClr val="494747"/>
              </a:solidFill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494747"/>
              </a:solidFill>
            </a:endParaRPr>
          </a:p>
        </p:txBody>
      </p:sp>
      <p:pic>
        <p:nvPicPr>
          <p:cNvPr id="6" name="Shape 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4100" y="1219199"/>
            <a:ext cx="1037694" cy="9675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67"/>
          <p:cNvSpPr txBox="1"/>
          <p:nvPr/>
        </p:nvSpPr>
        <p:spPr>
          <a:xfrm>
            <a:off x="5901794" y="1631251"/>
            <a:ext cx="1919007" cy="3314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OpsManager</a:t>
            </a:r>
            <a:endParaRPr lang="en-US" sz="20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234260"/>
            <a:ext cx="317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9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2"/>
                </a:solidFill>
              </a:rPr>
              <a:t>How can we help? MongoDB </a:t>
            </a:r>
            <a:r>
              <a:rPr lang="en-US" dirty="0" smtClean="0">
                <a:solidFill>
                  <a:schemeClr val="tx2"/>
                </a:solidFill>
              </a:rPr>
              <a:t>Enablement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51" y="971550"/>
            <a:ext cx="8662760" cy="702500"/>
          </a:xfrm>
          <a:prstGeom prst="rect">
            <a:avLst/>
          </a:prstGeom>
        </p:spPr>
        <p:txBody>
          <a:bodyPr wrap="square" lIns="68580" tIns="34290" rIns="68580" bIns="34290" numCol="1">
            <a:spAutoFit/>
          </a:bodyPr>
          <a:lstStyle/>
          <a:p>
            <a:pPr>
              <a:lnSpc>
                <a:spcPct val="90000"/>
              </a:lnSpc>
              <a:spcAft>
                <a:spcPts val="500"/>
              </a:spcAft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Consulting, training, and professional services throughout your project lifecycle</a:t>
            </a:r>
          </a:p>
          <a:p>
            <a:pPr>
              <a:lnSpc>
                <a:spcPct val="90000"/>
              </a:lnSpc>
              <a:spcAft>
                <a:spcPts val="500"/>
              </a:spcAft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90000"/>
              </a:lnSpc>
              <a:spcAft>
                <a:spcPts val="500"/>
              </a:spcAft>
              <a:defRPr/>
            </a:pP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Shape 84"/>
          <p:cNvSpPr txBox="1"/>
          <p:nvPr/>
        </p:nvSpPr>
        <p:spPr>
          <a:xfrm>
            <a:off x="372484" y="2749588"/>
            <a:ext cx="1217744" cy="36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numCol="1" anchor="ctr" anchorCtr="0">
            <a:noAutofit/>
          </a:bodyPr>
          <a:lstStyle/>
          <a:p>
            <a:pPr algn="r">
              <a:buClr>
                <a:srgbClr val="008000"/>
              </a:buClr>
              <a:buSzPct val="25000"/>
            </a:pPr>
            <a:r>
              <a:rPr lang="en-US" sz="1100" b="1" dirty="0">
                <a:solidFill>
                  <a:schemeClr val="accent1"/>
                </a:solidFill>
                <a:latin typeface="Arial"/>
                <a:ea typeface="Helvetica Neue"/>
                <a:cs typeface="Arial"/>
                <a:sym typeface="Helvetica Neue"/>
                <a:rtl val="0"/>
              </a:rPr>
              <a:t>For </a:t>
            </a:r>
            <a:r>
              <a:rPr lang="en" altLang="en" sz="1100" b="1" dirty="0">
                <a:solidFill>
                  <a:schemeClr val="accent1"/>
                </a:solidFill>
                <a:latin typeface="Arial"/>
                <a:ea typeface="Helvetica Neue"/>
                <a:cs typeface="Arial"/>
                <a:sym typeface="Helvetica Neue"/>
                <a:rtl val="0"/>
              </a:rPr>
              <a:t>Operations</a:t>
            </a:r>
          </a:p>
        </p:txBody>
      </p:sp>
      <p:sp>
        <p:nvSpPr>
          <p:cNvPr id="20" name="Shape 85"/>
          <p:cNvSpPr txBox="1"/>
          <p:nvPr/>
        </p:nvSpPr>
        <p:spPr>
          <a:xfrm>
            <a:off x="372484" y="3840041"/>
            <a:ext cx="1217744" cy="36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numCol="1" anchor="ctr" anchorCtr="0">
            <a:noAutofit/>
          </a:bodyPr>
          <a:lstStyle/>
          <a:p>
            <a:pPr algn="r">
              <a:buClr>
                <a:srgbClr val="008000"/>
              </a:buClr>
              <a:buSzPct val="25000"/>
            </a:pPr>
            <a:r>
              <a:rPr lang="en-US" sz="1100" b="1" dirty="0">
                <a:solidFill>
                  <a:schemeClr val="accent1"/>
                </a:solidFill>
                <a:latin typeface="Arial"/>
                <a:ea typeface="Helvetica Neue"/>
                <a:cs typeface="Arial"/>
                <a:sym typeface="Helvetica Neue"/>
                <a:rtl val="0"/>
              </a:rPr>
              <a:t>For </a:t>
            </a:r>
            <a:r>
              <a:rPr lang="en" altLang="en" sz="1100" b="1" dirty="0">
                <a:solidFill>
                  <a:schemeClr val="accent1"/>
                </a:solidFill>
                <a:latin typeface="Arial"/>
                <a:ea typeface="Helvetica Neue"/>
                <a:cs typeface="Arial"/>
                <a:sym typeface="Helvetica Neue"/>
                <a:rtl val="0"/>
              </a:rPr>
              <a:t>Developers</a:t>
            </a:r>
          </a:p>
        </p:txBody>
      </p:sp>
      <p:graphicFrame>
        <p:nvGraphicFramePr>
          <p:cNvPr id="21" name="Shape 86"/>
          <p:cNvGraphicFramePr/>
          <p:nvPr>
            <p:extLst>
              <p:ext uri="{D42A27DB-BD31-4B8C-83A1-F6EECF244321}">
                <p14:modId xmlns:p14="http://schemas.microsoft.com/office/powerpoint/2010/main" val="1894008708"/>
              </p:ext>
            </p:extLst>
          </p:nvPr>
        </p:nvGraphicFramePr>
        <p:xfrm>
          <a:off x="1665739" y="1504950"/>
          <a:ext cx="7342836" cy="2796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83154"/>
                <a:gridCol w="1837507"/>
                <a:gridCol w="1666534"/>
                <a:gridCol w="1855641"/>
              </a:tblGrid>
              <a:tr h="57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altLang="en" sz="1200" b="1" u="none" strike="noStrike" cap="none" baseline="0" dirty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Design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altLang="en" sz="1200" b="1" u="none" strike="noStrike" cap="none" baseline="0" dirty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&amp; Development</a:t>
                      </a: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ct val="25000"/>
                        <a:buFont typeface="Arial"/>
                        <a:buNone/>
                      </a:pPr>
                      <a:r>
                        <a:rPr lang="en" altLang="en" sz="1200" b="1" u="none" strike="noStrike" cap="none" baseline="0" dirty="0" smtClean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Pre-Production</a:t>
                      </a:r>
                      <a:endParaRPr lang="en-US" sz="1200" b="1" u="none" strike="noStrike" cap="none" baseline="0" dirty="0" smtClean="0">
                        <a:solidFill>
                          <a:srgbClr val="FFFFFF"/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200" b="1" u="none" strike="noStrike" cap="none" baseline="0" dirty="0" smtClean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(Test, QA, Deployment)</a:t>
                      </a:r>
                      <a:endParaRPr lang="en" altLang="en" sz="1200" b="1" u="none" strike="noStrike" cap="none" baseline="0" dirty="0">
                        <a:solidFill>
                          <a:srgbClr val="FFFFFF"/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altLang="en" sz="1200" b="1" u="none" strike="noStrike" cap="none" baseline="0" dirty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Production</a:t>
                      </a: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200" b="1" u="none" strike="noStrike" cap="none" baseline="0" dirty="0" smtClean="0">
                          <a:solidFill>
                            <a:srgbClr val="FFFFFF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Expansion</a:t>
                      </a:r>
                      <a:endParaRPr lang="en" altLang="en" sz="1200" b="1" u="none" strike="noStrike" cap="none" baseline="0" dirty="0">
                        <a:solidFill>
                          <a:srgbClr val="FFFFFF"/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575800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72B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altLang="en" sz="1100" b="1" u="none" strike="noStrike" cap="none" baseline="0" dirty="0" smtClean="0">
                          <a:solidFill>
                            <a:srgbClr val="5B972B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Dedicated Consulting Engineer</a:t>
                      </a:r>
                      <a:r>
                        <a:rPr lang="en-US" sz="1100" b="1" u="none" strike="noStrike" cap="none" baseline="0" dirty="0" smtClean="0">
                          <a:solidFill>
                            <a:srgbClr val="5B972B"/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 | Custom Projects</a:t>
                      </a:r>
                      <a:endParaRPr lang="en" altLang="en" sz="1100" b="1" u="none" strike="noStrike" cap="none" baseline="0" dirty="0">
                        <a:solidFill>
                          <a:srgbClr val="5B972B"/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B972B"/>
                        </a:buClr>
                        <a:buSzPct val="25000"/>
                        <a:buFont typeface="Helvetica Neue"/>
                        <a:buNone/>
                      </a:pPr>
                      <a:endParaRPr lang="en" altLang="en" sz="1100" b="1" u="none" strike="noStrike" cap="none" baseline="0" dirty="0">
                        <a:solidFill>
                          <a:srgbClr val="5B972B"/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1F6EA"/>
                    </a:solidFill>
                  </a:tcPr>
                </a:tc>
              </a:tr>
              <a:tr h="57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Operations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Rapid Start</a:t>
                      </a:r>
                      <a:endParaRPr lang="en" altLang="en"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Production Readiness</a:t>
                      </a:r>
                      <a:endParaRPr lang="en" altLang="en"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MongoDB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Private Cloud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ea typeface="Helvetica Neue"/>
                          <a:cs typeface="Arial"/>
                          <a:sym typeface="Helvetica Neue"/>
                        </a:rPr>
                        <a:t>Accelerator</a:t>
                      </a:r>
                      <a:endParaRPr lang="en" altLang="en"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ea typeface="Helvetica Neue"/>
                        <a:cs typeface="Arial"/>
                        <a:sym typeface="Helvetica Neue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6F7"/>
                    </a:solidFill>
                  </a:tcPr>
                </a:tc>
              </a:tr>
              <a:tr h="5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" altLang="en" sz="1100" b="1" u="none" strike="noStrike" cap="non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Health Check</a:t>
                      </a: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endParaRPr lang="en" altLang="en" sz="1100" b="1" u="none" strike="noStrike" cap="none" baseline="0" dirty="0">
                        <a:solidFill>
                          <a:srgbClr val="5C5C59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Development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Rapid Start</a:t>
                      </a:r>
                      <a:endParaRPr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6F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/>
                          <a:cs typeface="Arial"/>
                        </a:rPr>
                        <a:t>Performance Evaluation and Tuning</a:t>
                      </a:r>
                      <a:endParaRPr lang="en" altLang="en" sz="1100" b="1" u="none" strike="noStrike" cap="none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6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C5C59"/>
                        </a:buClr>
                        <a:buSzPct val="25000"/>
                        <a:buFont typeface="Helvetica Neue"/>
                        <a:buNone/>
                      </a:pPr>
                      <a:endParaRPr lang="en" altLang="en" sz="1100" b="1" u="none" strike="noStrike" cap="none" baseline="0" dirty="0">
                        <a:solidFill>
                          <a:srgbClr val="5C5C59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34300" marB="34300" anchor="ctr">
                    <a:lnL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B2B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2" name="Shape 87"/>
          <p:cNvCxnSpPr/>
          <p:nvPr/>
        </p:nvCxnSpPr>
        <p:spPr>
          <a:xfrm>
            <a:off x="7199192" y="2375809"/>
            <a:ext cx="1616271" cy="0"/>
          </a:xfrm>
          <a:prstGeom prst="straightConnector1">
            <a:avLst/>
          </a:prstGeom>
          <a:noFill/>
          <a:ln w="12700" cap="flat" cmpd="sng">
            <a:solidFill>
              <a:srgbClr val="5B972B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" name="Shape 88"/>
          <p:cNvCxnSpPr/>
          <p:nvPr/>
        </p:nvCxnSpPr>
        <p:spPr>
          <a:xfrm>
            <a:off x="1828800" y="2375809"/>
            <a:ext cx="1702728" cy="0"/>
          </a:xfrm>
          <a:prstGeom prst="straightConnector1">
            <a:avLst/>
          </a:prstGeom>
          <a:noFill/>
          <a:ln w="12700" cap="flat" cmpd="sng">
            <a:solidFill>
              <a:srgbClr val="5B972B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6" name="Shape 84"/>
          <p:cNvSpPr txBox="1"/>
          <p:nvPr/>
        </p:nvSpPr>
        <p:spPr>
          <a:xfrm>
            <a:off x="372484" y="3305926"/>
            <a:ext cx="1217744" cy="36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numCol="1" anchor="ctr" anchorCtr="0">
            <a:noAutofit/>
          </a:bodyPr>
          <a:lstStyle/>
          <a:p>
            <a:pPr algn="r">
              <a:buClr>
                <a:srgbClr val="008000"/>
              </a:buClr>
              <a:buSzPct val="25000"/>
            </a:pPr>
            <a:r>
              <a:rPr lang="en-US" sz="1100" b="1" dirty="0">
                <a:solidFill>
                  <a:schemeClr val="accent1"/>
                </a:solidFill>
                <a:latin typeface="Arial"/>
                <a:ea typeface="Helvetica Neue"/>
                <a:cs typeface="Arial"/>
                <a:sym typeface="Helvetica Neue"/>
                <a:rtl val="0"/>
              </a:rPr>
              <a:t>For Both</a:t>
            </a:r>
            <a:endParaRPr lang="en" altLang="en" sz="1100" b="1" dirty="0">
              <a:solidFill>
                <a:schemeClr val="accent1"/>
              </a:solidFill>
              <a:latin typeface="Arial"/>
              <a:ea typeface="Helvetica Neue"/>
              <a:cs typeface="Arial"/>
              <a:sym typeface="Helvetica Neue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88953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71514"/>
            <a:ext cx="6858000" cy="3901679"/>
          </a:xfrm>
        </p:spPr>
        <p:txBody>
          <a:bodyPr/>
          <a:lstStyle/>
          <a:p>
            <a:r>
              <a:rPr lang="en-US" dirty="0" smtClean="0">
                <a:ea typeface="Hiragino Sans GB W6"/>
                <a:cs typeface="Hiragino Sans GB W6"/>
              </a:rPr>
              <a:t>Q&amp;A</a:t>
            </a:r>
            <a:endParaRPr lang="en-US" dirty="0">
              <a:ea typeface="Hiragino Sans GB W6"/>
              <a:cs typeface="Hiragino Sans GB W6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8343900" y="857250"/>
            <a:ext cx="514350" cy="3429000"/>
          </a:xfrm>
          <a:custGeom>
            <a:avLst/>
            <a:gdLst>
              <a:gd name="connsiteX0" fmla="*/ 0 w 1752600"/>
              <a:gd name="connsiteY0" fmla="*/ 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5" fmla="*/ 0 w 1752600"/>
              <a:gd name="connsiteY5" fmla="*/ 0 h 4343400"/>
              <a:gd name="connsiteX0" fmla="*/ 0 w 2524496"/>
              <a:gd name="connsiteY0" fmla="*/ 1282535 h 4343400"/>
              <a:gd name="connsiteX1" fmla="*/ 1648196 w 2524496"/>
              <a:gd name="connsiteY1" fmla="*/ 0 h 4343400"/>
              <a:gd name="connsiteX2" fmla="*/ 2524496 w 2524496"/>
              <a:gd name="connsiteY2" fmla="*/ 2171700 h 4343400"/>
              <a:gd name="connsiteX3" fmla="*/ 1648196 w 2524496"/>
              <a:gd name="connsiteY3" fmla="*/ 4343400 h 4343400"/>
              <a:gd name="connsiteX4" fmla="*/ 771896 w 2524496"/>
              <a:gd name="connsiteY4" fmla="*/ 4343400 h 4343400"/>
              <a:gd name="connsiteX5" fmla="*/ 0 w 2524496"/>
              <a:gd name="connsiteY5" fmla="*/ 1282535 h 4343400"/>
              <a:gd name="connsiteX0" fmla="*/ 0 w 1752600"/>
              <a:gd name="connsiteY0" fmla="*/ 4343400 h 4343400"/>
              <a:gd name="connsiteX1" fmla="*/ 876300 w 1752600"/>
              <a:gd name="connsiteY1" fmla="*/ 0 h 4343400"/>
              <a:gd name="connsiteX2" fmla="*/ 1752600 w 1752600"/>
              <a:gd name="connsiteY2" fmla="*/ 2171700 h 4343400"/>
              <a:gd name="connsiteX3" fmla="*/ 876300 w 1752600"/>
              <a:gd name="connsiteY3" fmla="*/ 4343400 h 4343400"/>
              <a:gd name="connsiteX4" fmla="*/ 0 w 1752600"/>
              <a:gd name="connsiteY4" fmla="*/ 4343400 h 4343400"/>
              <a:gd name="connsiteX0" fmla="*/ 0 w 876300"/>
              <a:gd name="connsiteY0" fmla="*/ 4343400 h 4343400"/>
              <a:gd name="connsiteX1" fmla="*/ 0 w 876300"/>
              <a:gd name="connsiteY1" fmla="*/ 0 h 4343400"/>
              <a:gd name="connsiteX2" fmla="*/ 876300 w 876300"/>
              <a:gd name="connsiteY2" fmla="*/ 2171700 h 4343400"/>
              <a:gd name="connsiteX3" fmla="*/ 0 w 876300"/>
              <a:gd name="connsiteY3" fmla="*/ 4343400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  <a:gd name="connsiteX3" fmla="*/ 91440 w 876300"/>
              <a:gd name="connsiteY3" fmla="*/ 91440 h 4343400"/>
              <a:gd name="connsiteX0" fmla="*/ 1226721 w 2103021"/>
              <a:gd name="connsiteY0" fmla="*/ 0 h 4343400"/>
              <a:gd name="connsiteX1" fmla="*/ 2103021 w 2103021"/>
              <a:gd name="connsiteY1" fmla="*/ 2171700 h 4343400"/>
              <a:gd name="connsiteX2" fmla="*/ 1226721 w 2103021"/>
              <a:gd name="connsiteY2" fmla="*/ 4343400 h 4343400"/>
              <a:gd name="connsiteX3" fmla="*/ 0 w 2103021"/>
              <a:gd name="connsiteY3" fmla="*/ 993965 h 4343400"/>
              <a:gd name="connsiteX0" fmla="*/ 0 w 876300"/>
              <a:gd name="connsiteY0" fmla="*/ 0 h 4343400"/>
              <a:gd name="connsiteX1" fmla="*/ 876300 w 876300"/>
              <a:gd name="connsiteY1" fmla="*/ 2171700 h 4343400"/>
              <a:gd name="connsiteX2" fmla="*/ 0 w 876300"/>
              <a:gd name="connsiteY2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300" h="4343400">
                <a:moveTo>
                  <a:pt x="0" y="0"/>
                </a:moveTo>
                <a:lnTo>
                  <a:pt x="876300" y="2171700"/>
                </a:lnTo>
                <a:lnTo>
                  <a:pt x="0" y="4343400"/>
                </a:lnTo>
              </a:path>
            </a:pathLst>
          </a:custGeom>
          <a:noFill/>
          <a:ln w="19050">
            <a:solidFill>
              <a:schemeClr val="bg1">
                <a:lumMod val="5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8" rIns="91424" bIns="4571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00"/>
            <a:ext cx="9144000" cy="46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3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74700"/>
            <a:ext cx="9055100" cy="4165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Separation of Responsibilities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94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226"/>
            <a:ext cx="9144000" cy="4208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err="1" smtClean="0">
                <a:latin typeface="+mj-lt"/>
                <a:cs typeface="Arial"/>
              </a:rPr>
              <a:t>OpenShift</a:t>
            </a:r>
            <a:r>
              <a:rPr kumimoji="1" lang="en-US" altLang="zh-TW" sz="2400" b="1" dirty="0" smtClean="0">
                <a:latin typeface="+mj-lt"/>
                <a:cs typeface="Arial"/>
              </a:rPr>
              <a:t> Supported Languages &amp; Databases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38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4713" y="878117"/>
            <a:ext cx="7101653" cy="3126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083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8546001" y="4218952"/>
            <a:ext cx="259994" cy="152832"/>
          </a:xfrm>
          <a:custGeom>
            <a:avLst/>
            <a:gdLst/>
            <a:ahLst/>
            <a:cxnLst/>
            <a:rect l="l" t="t" r="r" b="b"/>
            <a:pathLst>
              <a:path w="286354" h="231324">
                <a:moveTo>
                  <a:pt x="286354" y="230977"/>
                </a:moveTo>
                <a:lnTo>
                  <a:pt x="286354" y="38555"/>
                </a:lnTo>
                <a:lnTo>
                  <a:pt x="286117" y="34251"/>
                </a:lnTo>
                <a:lnTo>
                  <a:pt x="282017" y="20771"/>
                </a:lnTo>
                <a:lnTo>
                  <a:pt x="273595" y="9900"/>
                </a:lnTo>
                <a:lnTo>
                  <a:pt x="261855" y="2642"/>
                </a:lnTo>
                <a:lnTo>
                  <a:pt x="247800" y="0"/>
                </a:lnTo>
                <a:lnTo>
                  <a:pt x="38555" y="0"/>
                </a:lnTo>
                <a:lnTo>
                  <a:pt x="20770" y="4338"/>
                </a:lnTo>
                <a:lnTo>
                  <a:pt x="9899" y="12759"/>
                </a:lnTo>
                <a:lnTo>
                  <a:pt x="2642" y="24500"/>
                </a:lnTo>
                <a:lnTo>
                  <a:pt x="0" y="38555"/>
                </a:lnTo>
                <a:lnTo>
                  <a:pt x="0" y="230977"/>
                </a:lnTo>
                <a:lnTo>
                  <a:pt x="286354" y="230977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7481" y="4072970"/>
            <a:ext cx="1633511" cy="225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0851" y="4159006"/>
            <a:ext cx="5437516" cy="1"/>
          </a:xfrm>
          <a:custGeom>
            <a:avLst/>
            <a:gdLst/>
            <a:ahLst/>
            <a:cxnLst/>
            <a:rect l="l" t="t" r="r" b="b"/>
            <a:pathLst>
              <a:path w="5988820" h="1">
                <a:moveTo>
                  <a:pt x="0" y="0"/>
                </a:moveTo>
                <a:lnTo>
                  <a:pt x="5988820" y="1"/>
                </a:lnTo>
              </a:path>
            </a:pathLst>
          </a:custGeom>
          <a:ln w="10158">
            <a:solidFill>
              <a:srgbClr val="DCD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9332" y="3664521"/>
            <a:ext cx="4163786" cy="354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92608" y="4082532"/>
            <a:ext cx="1225371" cy="14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161">
              <a:lnSpc>
                <a:spcPts val="1304"/>
              </a:lnSpc>
              <a:spcBef>
                <a:spcPts val="65"/>
              </a:spcBef>
            </a:pPr>
            <a:r>
              <a:rPr sz="1200" b="1" dirty="0">
                <a:solidFill>
                  <a:srgbClr val="004153"/>
                </a:solidFill>
                <a:latin typeface="Arial"/>
                <a:cs typeface="Arial"/>
              </a:rPr>
              <a:t>openshift.com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1300" y="26670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latin typeface="+mj-lt"/>
                <a:cs typeface="Arial"/>
              </a:rPr>
              <a:t>Runs on your choice of infrastructure</a:t>
            </a:r>
            <a:endParaRPr kumimoji="1" lang="zh-TW" altLang="en-US" sz="2400" b="1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3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ongoDB-Test">
  <a:themeElements>
    <a:clrScheme name="MongoDB Colors 2">
      <a:dk1>
        <a:srgbClr val="212121"/>
      </a:dk1>
      <a:lt1>
        <a:srgbClr val="FFFFFF"/>
      </a:lt1>
      <a:dk2>
        <a:srgbClr val="42494F"/>
      </a:dk2>
      <a:lt2>
        <a:srgbClr val="EAEAEA"/>
      </a:lt2>
      <a:accent1>
        <a:srgbClr val="69B241"/>
      </a:accent1>
      <a:accent2>
        <a:srgbClr val="D53E59"/>
      </a:accent2>
      <a:accent3>
        <a:srgbClr val="F57C00"/>
      </a:accent3>
      <a:accent4>
        <a:srgbClr val="0097A7"/>
      </a:accent4>
      <a:accent5>
        <a:srgbClr val="FFD478"/>
      </a:accent5>
      <a:accent6>
        <a:srgbClr val="FF7D78"/>
      </a:accent6>
      <a:hlink>
        <a:srgbClr val="69B241"/>
      </a:hlink>
      <a:folHlink>
        <a:srgbClr val="589636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ngoDB-Test" id="{E0F8BC6D-8C27-D541-A97E-67392D9E3EB8}" vid="{74FD68D3-BA78-444B-B8A3-98C6155FFBB1}"/>
    </a:ext>
  </a:extLst>
</a:theme>
</file>

<file path=ppt/theme/theme2.xml><?xml version="1.0" encoding="utf-8"?>
<a:theme xmlns:a="http://schemas.openxmlformats.org/drawingml/2006/main" name="1_MongoDB-Test">
  <a:themeElements>
    <a:clrScheme name="MongoDB Colors 2">
      <a:dk1>
        <a:srgbClr val="212121"/>
      </a:dk1>
      <a:lt1>
        <a:srgbClr val="FFFFFF"/>
      </a:lt1>
      <a:dk2>
        <a:srgbClr val="42494F"/>
      </a:dk2>
      <a:lt2>
        <a:srgbClr val="EAEAEA"/>
      </a:lt2>
      <a:accent1>
        <a:srgbClr val="69B241"/>
      </a:accent1>
      <a:accent2>
        <a:srgbClr val="D53E59"/>
      </a:accent2>
      <a:accent3>
        <a:srgbClr val="F57C00"/>
      </a:accent3>
      <a:accent4>
        <a:srgbClr val="0097A7"/>
      </a:accent4>
      <a:accent5>
        <a:srgbClr val="FFD478"/>
      </a:accent5>
      <a:accent6>
        <a:srgbClr val="FF7D78"/>
      </a:accent6>
      <a:hlink>
        <a:srgbClr val="69B241"/>
      </a:hlink>
      <a:folHlink>
        <a:srgbClr val="58963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ngoDB-Test" id="{E0F8BC6D-8C27-D541-A97E-67392D9E3EB8}" vid="{74FD68D3-BA78-444B-B8A3-98C6155FFBB1}"/>
    </a:ext>
  </a:extLst>
</a:theme>
</file>

<file path=ppt/theme/theme3.xml><?xml version="1.0" encoding="utf-8"?>
<a:theme xmlns:a="http://schemas.openxmlformats.org/drawingml/2006/main" name="2_MongoDB-Test">
  <a:themeElements>
    <a:clrScheme name="MongoDB Colors 2">
      <a:dk1>
        <a:srgbClr val="212121"/>
      </a:dk1>
      <a:lt1>
        <a:srgbClr val="FFFFFF"/>
      </a:lt1>
      <a:dk2>
        <a:srgbClr val="42494F"/>
      </a:dk2>
      <a:lt2>
        <a:srgbClr val="EAEAEA"/>
      </a:lt2>
      <a:accent1>
        <a:srgbClr val="69B241"/>
      </a:accent1>
      <a:accent2>
        <a:srgbClr val="D53E59"/>
      </a:accent2>
      <a:accent3>
        <a:srgbClr val="F57C00"/>
      </a:accent3>
      <a:accent4>
        <a:srgbClr val="0097A7"/>
      </a:accent4>
      <a:accent5>
        <a:srgbClr val="FFD478"/>
      </a:accent5>
      <a:accent6>
        <a:srgbClr val="FF7D78"/>
      </a:accent6>
      <a:hlink>
        <a:srgbClr val="69B241"/>
      </a:hlink>
      <a:folHlink>
        <a:srgbClr val="58963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762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MongoDB-Test" id="{E0F8BC6D-8C27-D541-A97E-67392D9E3EB8}" vid="{74FD68D3-BA78-444B-B8A3-98C6155FFBB1}"/>
    </a:ext>
  </a:extLst>
</a:theme>
</file>

<file path=ppt/theme/theme4.xml><?xml version="1.0" encoding="utf-8"?>
<a:theme xmlns:a="http://schemas.openxmlformats.org/drawingml/2006/main" name="3_MongoDB-Test">
  <a:themeElements>
    <a:clrScheme name="MongoDB Colors 2">
      <a:dk1>
        <a:srgbClr val="212121"/>
      </a:dk1>
      <a:lt1>
        <a:srgbClr val="FFFFFF"/>
      </a:lt1>
      <a:dk2>
        <a:srgbClr val="42494F"/>
      </a:dk2>
      <a:lt2>
        <a:srgbClr val="EAEAEA"/>
      </a:lt2>
      <a:accent1>
        <a:srgbClr val="69B241"/>
      </a:accent1>
      <a:accent2>
        <a:srgbClr val="D53E59"/>
      </a:accent2>
      <a:accent3>
        <a:srgbClr val="F57C00"/>
      </a:accent3>
      <a:accent4>
        <a:srgbClr val="0097A7"/>
      </a:accent4>
      <a:accent5>
        <a:srgbClr val="FFD478"/>
      </a:accent5>
      <a:accent6>
        <a:srgbClr val="FF7D78"/>
      </a:accent6>
      <a:hlink>
        <a:srgbClr val="69B241"/>
      </a:hlink>
      <a:folHlink>
        <a:srgbClr val="589636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id="{E0F8BC6D-8C27-D541-A97E-67392D9E3EB8}" name="MongoDB-Test" vid="{74FD68D3-BA78-444B-B8A3-98C6155FFBB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MongoDB-Test</Template>
  <TotalTime>27451</TotalTime>
  <Words>2844</Words>
  <Application>Microsoft Macintosh PowerPoint</Application>
  <PresentationFormat>On-screen Show (16:9)</PresentationFormat>
  <Paragraphs>309</Paragraphs>
  <Slides>46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MongoDB-Test</vt:lpstr>
      <vt:lpstr>1_MongoDB-Test</vt:lpstr>
      <vt:lpstr>2_MongoDB-Test</vt:lpstr>
      <vt:lpstr>3_MongoDB-Test</vt:lpstr>
      <vt:lpstr>PowerPoint Presentation</vt:lpstr>
      <vt:lpstr>ABOUT ME</vt:lpstr>
      <vt:lpstr>OpenShift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Containers Overview</vt:lpstr>
      <vt:lpstr>Containers</vt:lpstr>
      <vt:lpstr>Containers</vt:lpstr>
      <vt:lpstr>Docker</vt:lpstr>
      <vt:lpstr>Microservices enabled by Containers</vt:lpstr>
      <vt:lpstr>Orchestration</vt:lpstr>
      <vt:lpstr>Orchestration Technologies</vt:lpstr>
      <vt:lpstr>Orchestration – Kubernetes</vt:lpstr>
      <vt:lpstr>Orchestration – Kubernetes</vt:lpstr>
      <vt:lpstr>Orchestration – Apache Mesos</vt:lpstr>
      <vt:lpstr>OpenShift &amp; Kubernetes</vt:lpstr>
      <vt:lpstr>Containerizing MongoDB</vt:lpstr>
      <vt:lpstr>Why MongoDB for Microservices?</vt:lpstr>
      <vt:lpstr>Considerations for MongoDB on OpenShift</vt:lpstr>
      <vt:lpstr>1. Managing MongoDB Data</vt:lpstr>
      <vt:lpstr>Persistent Volumes</vt:lpstr>
      <vt:lpstr>Add MongoDB in OpenShift</vt:lpstr>
      <vt:lpstr>Add MongoDB in OpenShift</vt:lpstr>
      <vt:lpstr>2. MongoDB Replica Set/Sharding</vt:lpstr>
      <vt:lpstr>Initialize Replica Set</vt:lpstr>
      <vt:lpstr>3. Rack/Zone Awareness</vt:lpstr>
      <vt:lpstr>Modify Scheduler Policy</vt:lpstr>
      <vt:lpstr>4. Performance &amp; Diagnostics</vt:lpstr>
      <vt:lpstr>5. Monitoring &amp; Backup</vt:lpstr>
      <vt:lpstr>OpenShift  and OpsManager</vt:lpstr>
      <vt:lpstr>How can we help? MongoDB Enablement</vt:lpstr>
      <vt:lpstr>Q&amp;A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Daiji Shikama</dc:creator>
  <cp:lastModifiedBy>TJ Tang</cp:lastModifiedBy>
  <cp:revision>882</cp:revision>
  <cp:lastPrinted>2016-03-10T12:56:42Z</cp:lastPrinted>
  <dcterms:created xsi:type="dcterms:W3CDTF">2016-02-04T01:59:23Z</dcterms:created>
  <dcterms:modified xsi:type="dcterms:W3CDTF">2016-09-21T04:04:25Z</dcterms:modified>
</cp:coreProperties>
</file>